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2"/>
  </p:notesMasterIdLst>
  <p:handoutMasterIdLst>
    <p:handoutMasterId r:id="rId13"/>
  </p:handoutMasterIdLst>
  <p:sldIdLst>
    <p:sldId id="256" r:id="rId3"/>
    <p:sldId id="269" r:id="rId4"/>
    <p:sldId id="288" r:id="rId5"/>
    <p:sldId id="290" r:id="rId6"/>
    <p:sldId id="291" r:id="rId7"/>
    <p:sldId id="292" r:id="rId8"/>
    <p:sldId id="284" r:id="rId9"/>
    <p:sldId id="287" r:id="rId10"/>
    <p:sldId id="263" r:id="rId11"/>
  </p:sldIdLst>
  <p:sldSz cx="9144000" cy="5715000" type="screen16x1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7221"/>
    <a:srgbClr val="ED1B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2764" autoAdjust="0"/>
  </p:normalViewPr>
  <p:slideViewPr>
    <p:cSldViewPr>
      <p:cViewPr>
        <p:scale>
          <a:sx n="70" d="100"/>
          <a:sy n="70" d="100"/>
        </p:scale>
        <p:origin x="1434" y="48"/>
      </p:cViewPr>
      <p:guideLst>
        <p:guide orient="horz" pos="180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2" d="100"/>
          <a:sy n="82" d="100"/>
        </p:scale>
        <p:origin x="-318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79431F9-E5FB-43AF-8428-8EF9A92BC927}" type="datetimeFigureOut">
              <a:rPr lang="es-CO" smtClean="0"/>
              <a:t>15/09/2021</a:t>
            </a:fld>
            <a:endParaRPr lang="es-CO"/>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96DC5D5-BD6B-4460-93BD-C69760D3BB1D}" type="slidenum">
              <a:rPr lang="es-CO" smtClean="0"/>
              <a:t>‹Nº›</a:t>
            </a:fld>
            <a:endParaRPr lang="es-CO"/>
          </a:p>
        </p:txBody>
      </p:sp>
    </p:spTree>
    <p:extLst>
      <p:ext uri="{BB962C8B-B14F-4D97-AF65-F5344CB8AC3E}">
        <p14:creationId xmlns:p14="http://schemas.microsoft.com/office/powerpoint/2010/main" val="12110129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5B1522-AA28-4885-82CB-5A66575C5810}" type="datetimeFigureOut">
              <a:rPr lang="es-CO" smtClean="0"/>
              <a:t>15/09/2021</a:t>
            </a:fld>
            <a:endParaRPr lang="es-CO"/>
          </a:p>
        </p:txBody>
      </p:sp>
      <p:sp>
        <p:nvSpPr>
          <p:cNvPr id="4" name="3 Marcador de imagen de diapositiva"/>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7B64B1-A2FC-4BC0-9E9F-2E46A9750423}" type="slidenum">
              <a:rPr lang="es-CO" smtClean="0"/>
              <a:t>‹Nº›</a:t>
            </a:fld>
            <a:endParaRPr lang="es-CO"/>
          </a:p>
        </p:txBody>
      </p:sp>
    </p:spTree>
    <p:extLst>
      <p:ext uri="{BB962C8B-B14F-4D97-AF65-F5344CB8AC3E}">
        <p14:creationId xmlns:p14="http://schemas.microsoft.com/office/powerpoint/2010/main" val="251435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fld id="{817B64B1-A2FC-4BC0-9E9F-2E46A9750423}" type="slidenum">
              <a:rPr lang="es-CO" smtClean="0"/>
              <a:t>1</a:t>
            </a:fld>
            <a:endParaRPr lang="es-CO"/>
          </a:p>
        </p:txBody>
      </p:sp>
    </p:spTree>
    <p:extLst>
      <p:ext uri="{BB962C8B-B14F-4D97-AF65-F5344CB8AC3E}">
        <p14:creationId xmlns:p14="http://schemas.microsoft.com/office/powerpoint/2010/main" val="2941009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817B64B1-A2FC-4BC0-9E9F-2E46A9750423}" type="slidenum">
              <a:rPr lang="es-CO" smtClean="0"/>
              <a:t>3</a:t>
            </a:fld>
            <a:endParaRPr lang="es-CO"/>
          </a:p>
        </p:txBody>
      </p:sp>
    </p:spTree>
    <p:extLst>
      <p:ext uri="{BB962C8B-B14F-4D97-AF65-F5344CB8AC3E}">
        <p14:creationId xmlns:p14="http://schemas.microsoft.com/office/powerpoint/2010/main" val="1101238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817B64B1-A2FC-4BC0-9E9F-2E46A9750423}" type="slidenum">
              <a:rPr lang="es-CO" smtClean="0"/>
              <a:t>4</a:t>
            </a:fld>
            <a:endParaRPr lang="es-CO"/>
          </a:p>
        </p:txBody>
      </p:sp>
    </p:spTree>
    <p:extLst>
      <p:ext uri="{BB962C8B-B14F-4D97-AF65-F5344CB8AC3E}">
        <p14:creationId xmlns:p14="http://schemas.microsoft.com/office/powerpoint/2010/main" val="1136371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817B64B1-A2FC-4BC0-9E9F-2E46A9750423}" type="slidenum">
              <a:rPr lang="es-CO" smtClean="0"/>
              <a:t>5</a:t>
            </a:fld>
            <a:endParaRPr lang="es-CO"/>
          </a:p>
        </p:txBody>
      </p:sp>
    </p:spTree>
    <p:extLst>
      <p:ext uri="{BB962C8B-B14F-4D97-AF65-F5344CB8AC3E}">
        <p14:creationId xmlns:p14="http://schemas.microsoft.com/office/powerpoint/2010/main" val="4187087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817B64B1-A2FC-4BC0-9E9F-2E46A9750423}" type="slidenum">
              <a:rPr lang="es-CO" smtClean="0"/>
              <a:t>6</a:t>
            </a:fld>
            <a:endParaRPr lang="es-CO"/>
          </a:p>
        </p:txBody>
      </p:sp>
    </p:spTree>
    <p:extLst>
      <p:ext uri="{BB962C8B-B14F-4D97-AF65-F5344CB8AC3E}">
        <p14:creationId xmlns:p14="http://schemas.microsoft.com/office/powerpoint/2010/main" val="1304209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cxnSp>
        <p:nvCxnSpPr>
          <p:cNvPr id="4" name="3 Conector recto"/>
          <p:cNvCxnSpPr/>
          <p:nvPr userDrawn="1"/>
        </p:nvCxnSpPr>
        <p:spPr>
          <a:xfrm flipH="1">
            <a:off x="1767136" y="1561356"/>
            <a:ext cx="720080" cy="0"/>
          </a:xfrm>
          <a:prstGeom prst="line">
            <a:avLst/>
          </a:prstGeom>
          <a:ln w="88900" cap="sq">
            <a:solidFill>
              <a:srgbClr val="ED1B2F"/>
            </a:solidFill>
          </a:ln>
          <a:effectLst/>
        </p:spPr>
        <p:style>
          <a:lnRef idx="1">
            <a:schemeClr val="accent1"/>
          </a:lnRef>
          <a:fillRef idx="0">
            <a:schemeClr val="accent1"/>
          </a:fillRef>
          <a:effectRef idx="0">
            <a:schemeClr val="accent1"/>
          </a:effectRef>
          <a:fontRef idx="minor">
            <a:schemeClr val="tx1"/>
          </a:fontRef>
        </p:style>
      </p:cxnSp>
      <p:sp>
        <p:nvSpPr>
          <p:cNvPr id="20" name="1 Título"/>
          <p:cNvSpPr>
            <a:spLocks noGrp="1"/>
          </p:cNvSpPr>
          <p:nvPr>
            <p:ph type="title" hasCustomPrompt="1"/>
          </p:nvPr>
        </p:nvSpPr>
        <p:spPr>
          <a:xfrm>
            <a:off x="1763688" y="1705372"/>
            <a:ext cx="5832648" cy="2104628"/>
          </a:xfrm>
          <a:effectLst/>
        </p:spPr>
        <p:txBody>
          <a:bodyPr lIns="0" tIns="0" rIns="0" bIns="0" anchor="ctr" anchorCtr="0">
            <a:noAutofit/>
          </a:bodyPr>
          <a:lstStyle>
            <a:lvl1pPr algn="l">
              <a:lnSpc>
                <a:spcPts val="4000"/>
              </a:lnSpc>
              <a:defRPr sz="4800"/>
            </a:lvl1pPr>
          </a:lstStyle>
          <a:p>
            <a:r>
              <a:rPr lang="es-ES" dirty="0"/>
              <a:t>HAGA CLIC PARA MODIFICAR EL ESTILO DE TÍTULO DEL PATRÓN</a:t>
            </a:r>
            <a:endParaRPr lang="es-CO" dirty="0"/>
          </a:p>
        </p:txBody>
      </p:sp>
      <p:sp>
        <p:nvSpPr>
          <p:cNvPr id="21" name="3 Marcador de texto"/>
          <p:cNvSpPr>
            <a:spLocks noGrp="1"/>
          </p:cNvSpPr>
          <p:nvPr>
            <p:ph type="body" sz="half" idx="2" hasCustomPrompt="1"/>
          </p:nvPr>
        </p:nvSpPr>
        <p:spPr>
          <a:xfrm>
            <a:off x="1763688" y="3842966"/>
            <a:ext cx="5832648" cy="670718"/>
          </a:xfrm>
        </p:spPr>
        <p:txBody>
          <a:bodyPr lIns="0" tIns="0" rIns="0">
            <a:noAutofit/>
          </a:bodyPr>
          <a:lstStyle>
            <a:lvl1pPr marL="0" indent="0" algn="l">
              <a:buNone/>
              <a:defRPr sz="1600">
                <a:solidFill>
                  <a:srgbClr val="ED1B2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CO" sz="2000" dirty="0">
                <a:solidFill>
                  <a:schemeClr val="tx1">
                    <a:lumMod val="65000"/>
                    <a:lumOff val="35000"/>
                  </a:schemeClr>
                </a:solidFill>
                <a:latin typeface="Arial" pitchFamily="34" charset="0"/>
                <a:cs typeface="Arial" pitchFamily="34" charset="0"/>
              </a:rPr>
              <a:t>Subtítulo</a:t>
            </a:r>
            <a:endParaRPr lang="es-ES" dirty="0"/>
          </a:p>
        </p:txBody>
      </p:sp>
      <p:sp>
        <p:nvSpPr>
          <p:cNvPr id="2" name="1 CuadroTexto"/>
          <p:cNvSpPr txBox="1"/>
          <p:nvPr userDrawn="1"/>
        </p:nvSpPr>
        <p:spPr>
          <a:xfrm>
            <a:off x="1292437" y="4153644"/>
            <a:ext cx="184731" cy="369332"/>
          </a:xfrm>
          <a:prstGeom prst="rect">
            <a:avLst/>
          </a:prstGeom>
          <a:noFill/>
        </p:spPr>
        <p:txBody>
          <a:bodyPr wrap="none" rtlCol="0">
            <a:spAutoFit/>
          </a:bodyPr>
          <a:lstStyle/>
          <a:p>
            <a:endParaRPr lang="es-CO" dirty="0"/>
          </a:p>
        </p:txBody>
      </p:sp>
      <p:sp>
        <p:nvSpPr>
          <p:cNvPr id="14" name="3 Marcador de texto"/>
          <p:cNvSpPr>
            <a:spLocks noGrp="1"/>
          </p:cNvSpPr>
          <p:nvPr>
            <p:ph type="body" sz="half" idx="10"/>
          </p:nvPr>
        </p:nvSpPr>
        <p:spPr>
          <a:xfrm>
            <a:off x="1828800" y="0"/>
            <a:ext cx="5486400" cy="419386"/>
          </a:xfrm>
        </p:spPr>
        <p:txBody>
          <a:bodyPr lIns="0" tIns="0" rIns="0" bIns="0" anchor="ctr" anchorCtr="0">
            <a:normAutofit/>
          </a:bodyPr>
          <a:lstStyle>
            <a:lvl1pPr marL="0" indent="0" algn="ctr">
              <a:buNone/>
              <a:defRPr sz="7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a:t>Haga clic para modificar el estilo de texto del patrón</a:t>
            </a:r>
          </a:p>
        </p:txBody>
      </p:sp>
    </p:spTree>
    <p:extLst>
      <p:ext uri="{BB962C8B-B14F-4D97-AF65-F5344CB8AC3E}">
        <p14:creationId xmlns:p14="http://schemas.microsoft.com/office/powerpoint/2010/main" val="2387270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671888"/>
            <a:ext cx="7772400" cy="1135062"/>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722313" y="2422525"/>
            <a:ext cx="7772400" cy="1249363"/>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A41AB7B5-2A01-4F52-8C2A-4F6AF443B11D}" type="datetimeFigureOut">
              <a:rPr lang="es-CO" smtClean="0"/>
              <a:t>15/09/2021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10A2133-F5AD-4D2D-AD31-73949E0D2C00}" type="slidenum">
              <a:rPr lang="es-CO" smtClean="0"/>
              <a:t>‹Nº›</a:t>
            </a:fld>
            <a:endParaRPr lang="es-CO"/>
          </a:p>
        </p:txBody>
      </p:sp>
    </p:spTree>
    <p:extLst>
      <p:ext uri="{BB962C8B-B14F-4D97-AF65-F5344CB8AC3E}">
        <p14:creationId xmlns:p14="http://schemas.microsoft.com/office/powerpoint/2010/main" val="407925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457200" y="1333500"/>
            <a:ext cx="4038600" cy="3771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4648200" y="1333500"/>
            <a:ext cx="4038600" cy="3771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p:txBody>
          <a:bodyPr/>
          <a:lstStyle/>
          <a:p>
            <a:fld id="{A41AB7B5-2A01-4F52-8C2A-4F6AF443B11D}" type="datetimeFigureOut">
              <a:rPr lang="es-CO" smtClean="0"/>
              <a:t>15/09/2021</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210A2133-F5AD-4D2D-AD31-73949E0D2C00}" type="slidenum">
              <a:rPr lang="es-CO" smtClean="0"/>
              <a:t>‹Nº›</a:t>
            </a:fld>
            <a:endParaRPr lang="es-CO"/>
          </a:p>
        </p:txBody>
      </p:sp>
    </p:spTree>
    <p:extLst>
      <p:ext uri="{BB962C8B-B14F-4D97-AF65-F5344CB8AC3E}">
        <p14:creationId xmlns:p14="http://schemas.microsoft.com/office/powerpoint/2010/main" val="36543801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279525"/>
            <a:ext cx="4040188" cy="5334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1812925"/>
            <a:ext cx="4040188" cy="3292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4645025" y="1279525"/>
            <a:ext cx="4041775" cy="5334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1812925"/>
            <a:ext cx="4041775" cy="3292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p:txBody>
          <a:bodyPr/>
          <a:lstStyle/>
          <a:p>
            <a:fld id="{A41AB7B5-2A01-4F52-8C2A-4F6AF443B11D}" type="datetimeFigureOut">
              <a:rPr lang="es-CO" smtClean="0"/>
              <a:t>15/09/2021</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210A2133-F5AD-4D2D-AD31-73949E0D2C00}" type="slidenum">
              <a:rPr lang="es-CO" smtClean="0"/>
              <a:t>‹Nº›</a:t>
            </a:fld>
            <a:endParaRPr lang="es-CO"/>
          </a:p>
        </p:txBody>
      </p:sp>
    </p:spTree>
    <p:extLst>
      <p:ext uri="{BB962C8B-B14F-4D97-AF65-F5344CB8AC3E}">
        <p14:creationId xmlns:p14="http://schemas.microsoft.com/office/powerpoint/2010/main" val="2174611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p:txBody>
          <a:bodyPr/>
          <a:lstStyle/>
          <a:p>
            <a:fld id="{A41AB7B5-2A01-4F52-8C2A-4F6AF443B11D}" type="datetimeFigureOut">
              <a:rPr lang="es-CO" smtClean="0"/>
              <a:t>15/09/2021</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210A2133-F5AD-4D2D-AD31-73949E0D2C00}" type="slidenum">
              <a:rPr lang="es-CO" smtClean="0"/>
              <a:t>‹Nº›</a:t>
            </a:fld>
            <a:endParaRPr lang="es-CO"/>
          </a:p>
        </p:txBody>
      </p:sp>
    </p:spTree>
    <p:extLst>
      <p:ext uri="{BB962C8B-B14F-4D97-AF65-F5344CB8AC3E}">
        <p14:creationId xmlns:p14="http://schemas.microsoft.com/office/powerpoint/2010/main" val="2026874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41AB7B5-2A01-4F52-8C2A-4F6AF443B11D}" type="datetimeFigureOut">
              <a:rPr lang="es-CO" smtClean="0"/>
              <a:t>15/09/2021</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210A2133-F5AD-4D2D-AD31-73949E0D2C00}" type="slidenum">
              <a:rPr lang="es-CO" smtClean="0"/>
              <a:t>‹Nº›</a:t>
            </a:fld>
            <a:endParaRPr lang="es-CO"/>
          </a:p>
        </p:txBody>
      </p:sp>
    </p:spTree>
    <p:extLst>
      <p:ext uri="{BB962C8B-B14F-4D97-AF65-F5344CB8AC3E}">
        <p14:creationId xmlns:p14="http://schemas.microsoft.com/office/powerpoint/2010/main" val="41034435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7013"/>
            <a:ext cx="3008313" cy="968375"/>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3575050" y="227013"/>
            <a:ext cx="5111750" cy="48783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457200" y="1195388"/>
            <a:ext cx="3008313" cy="3910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A41AB7B5-2A01-4F52-8C2A-4F6AF443B11D}" type="datetimeFigureOut">
              <a:rPr lang="es-CO" smtClean="0"/>
              <a:t>15/09/2021</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210A2133-F5AD-4D2D-AD31-73949E0D2C00}" type="slidenum">
              <a:rPr lang="es-CO" smtClean="0"/>
              <a:t>‹Nº›</a:t>
            </a:fld>
            <a:endParaRPr lang="es-CO"/>
          </a:p>
        </p:txBody>
      </p:sp>
    </p:spTree>
    <p:extLst>
      <p:ext uri="{BB962C8B-B14F-4D97-AF65-F5344CB8AC3E}">
        <p14:creationId xmlns:p14="http://schemas.microsoft.com/office/powerpoint/2010/main" val="30386008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000500"/>
            <a:ext cx="5486400" cy="473075"/>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1792288" y="511175"/>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4473575"/>
            <a:ext cx="5486400" cy="6699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A41AB7B5-2A01-4F52-8C2A-4F6AF443B11D}" type="datetimeFigureOut">
              <a:rPr lang="es-CO" smtClean="0"/>
              <a:t>15/09/2021</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210A2133-F5AD-4D2D-AD31-73949E0D2C00}" type="slidenum">
              <a:rPr lang="es-CO" smtClean="0"/>
              <a:t>‹Nº›</a:t>
            </a:fld>
            <a:endParaRPr lang="es-CO"/>
          </a:p>
        </p:txBody>
      </p:sp>
    </p:spTree>
    <p:extLst>
      <p:ext uri="{BB962C8B-B14F-4D97-AF65-F5344CB8AC3E}">
        <p14:creationId xmlns:p14="http://schemas.microsoft.com/office/powerpoint/2010/main" val="19787615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A41AB7B5-2A01-4F52-8C2A-4F6AF443B11D}" type="datetimeFigureOut">
              <a:rPr lang="es-CO" smtClean="0"/>
              <a:t>15/09/2021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10A2133-F5AD-4D2D-AD31-73949E0D2C00}" type="slidenum">
              <a:rPr lang="es-CO" smtClean="0"/>
              <a:t>‹Nº›</a:t>
            </a:fld>
            <a:endParaRPr lang="es-CO"/>
          </a:p>
        </p:txBody>
      </p:sp>
    </p:spTree>
    <p:extLst>
      <p:ext uri="{BB962C8B-B14F-4D97-AF65-F5344CB8AC3E}">
        <p14:creationId xmlns:p14="http://schemas.microsoft.com/office/powerpoint/2010/main" val="10589263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28600"/>
            <a:ext cx="2057400" cy="4876800"/>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457200" y="228600"/>
            <a:ext cx="6019800" cy="48768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A41AB7B5-2A01-4F52-8C2A-4F6AF443B11D}" type="datetimeFigureOut">
              <a:rPr lang="es-CO" smtClean="0"/>
              <a:t>15/09/2021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10A2133-F5AD-4D2D-AD31-73949E0D2C00}" type="slidenum">
              <a:rPr lang="es-CO" smtClean="0"/>
              <a:t>‹Nº›</a:t>
            </a:fld>
            <a:endParaRPr lang="es-CO"/>
          </a:p>
        </p:txBody>
      </p:sp>
    </p:spTree>
    <p:extLst>
      <p:ext uri="{BB962C8B-B14F-4D97-AF65-F5344CB8AC3E}">
        <p14:creationId xmlns:p14="http://schemas.microsoft.com/office/powerpoint/2010/main" val="3580232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desarrol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Haga clic para modificar el estilo de título del patrón</a:t>
            </a:r>
            <a:endParaRPr lang="es-CO" dirty="0"/>
          </a:p>
        </p:txBody>
      </p:sp>
      <p:sp>
        <p:nvSpPr>
          <p:cNvPr id="3" name="2 Marcador de contenido"/>
          <p:cNvSpPr>
            <a:spLocks noGrp="1"/>
          </p:cNvSpPr>
          <p:nvPr>
            <p:ph idx="1"/>
          </p:nvPr>
        </p:nvSpPr>
        <p:spPr/>
        <p:txBody>
          <a:bodyPr>
            <a:normAutofit/>
          </a:bodyPr>
          <a:lstStyle>
            <a:lvl1pPr>
              <a:defRPr sz="1100"/>
            </a:lvl1pPr>
            <a:lvl2pPr>
              <a:defRPr sz="1050"/>
            </a:lvl2pPr>
            <a:lvl3pPr>
              <a:defRPr sz="1000"/>
            </a:lvl3pPr>
            <a:lvl4pPr>
              <a:defRPr sz="900"/>
            </a:lvl4pPr>
            <a:lvl5pPr>
              <a:defRPr sz="900"/>
            </a:lvl5p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5" name="4 CuadroTexto"/>
          <p:cNvSpPr txBox="1"/>
          <p:nvPr userDrawn="1"/>
        </p:nvSpPr>
        <p:spPr>
          <a:xfrm>
            <a:off x="8532440" y="5430603"/>
            <a:ext cx="504056" cy="276999"/>
          </a:xfrm>
          <a:prstGeom prst="rect">
            <a:avLst/>
          </a:prstGeom>
          <a:noFill/>
        </p:spPr>
        <p:txBody>
          <a:bodyPr wrap="square" rtlCol="0">
            <a:spAutoFit/>
          </a:bodyPr>
          <a:lstStyle/>
          <a:p>
            <a:pPr algn="r"/>
            <a:fld id="{C0770FFF-949F-490A-AC17-AED9D245BB0B}" type="slidenum">
              <a:rPr lang="es-CO" sz="1200" b="1" smtClean="0">
                <a:solidFill>
                  <a:schemeClr val="tx1">
                    <a:lumMod val="65000"/>
                    <a:lumOff val="35000"/>
                  </a:schemeClr>
                </a:solidFill>
              </a:rPr>
              <a:pPr algn="r"/>
              <a:t>‹Nº›</a:t>
            </a:fld>
            <a:endParaRPr lang="es-CO" sz="1200" b="1" dirty="0">
              <a:solidFill>
                <a:schemeClr val="tx1">
                  <a:lumMod val="65000"/>
                  <a:lumOff val="35000"/>
                </a:schemeClr>
              </a:solidFill>
            </a:endParaRPr>
          </a:p>
        </p:txBody>
      </p:sp>
    </p:spTree>
    <p:extLst>
      <p:ext uri="{BB962C8B-B14F-4D97-AF65-F5344CB8AC3E}">
        <p14:creationId xmlns:p14="http://schemas.microsoft.com/office/powerpoint/2010/main" val="906301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de subtítulo de sección">
    <p:spTree>
      <p:nvGrpSpPr>
        <p:cNvPr id="1" name=""/>
        <p:cNvGrpSpPr/>
        <p:nvPr/>
      </p:nvGrpSpPr>
      <p:grpSpPr>
        <a:xfrm>
          <a:off x="0" y="0"/>
          <a:ext cx="0" cy="0"/>
          <a:chOff x="0" y="0"/>
          <a:chExt cx="0" cy="0"/>
        </a:xfrm>
      </p:grpSpPr>
      <p:cxnSp>
        <p:nvCxnSpPr>
          <p:cNvPr id="6" name="5 Conector recto"/>
          <p:cNvCxnSpPr/>
          <p:nvPr userDrawn="1"/>
        </p:nvCxnSpPr>
        <p:spPr>
          <a:xfrm flipH="1">
            <a:off x="4211960" y="1417340"/>
            <a:ext cx="720080" cy="0"/>
          </a:xfrm>
          <a:prstGeom prst="line">
            <a:avLst/>
          </a:prstGeom>
          <a:ln w="88900" cap="sq">
            <a:solidFill>
              <a:srgbClr val="ED1B2F"/>
            </a:solidFill>
          </a:ln>
          <a:effectLst/>
        </p:spPr>
        <p:style>
          <a:lnRef idx="1">
            <a:schemeClr val="accent1"/>
          </a:lnRef>
          <a:fillRef idx="0">
            <a:schemeClr val="accent1"/>
          </a:fillRef>
          <a:effectRef idx="0">
            <a:schemeClr val="accent1"/>
          </a:effectRef>
          <a:fontRef idx="minor">
            <a:schemeClr val="tx1"/>
          </a:fontRef>
        </p:style>
      </p:cxnSp>
      <p:sp>
        <p:nvSpPr>
          <p:cNvPr id="9" name="1 Título"/>
          <p:cNvSpPr>
            <a:spLocks noGrp="1"/>
          </p:cNvSpPr>
          <p:nvPr>
            <p:ph type="title" hasCustomPrompt="1"/>
          </p:nvPr>
        </p:nvSpPr>
        <p:spPr>
          <a:xfrm>
            <a:off x="1655676" y="1633364"/>
            <a:ext cx="5832648" cy="1600572"/>
          </a:xfrm>
          <a:effectLst/>
        </p:spPr>
        <p:txBody>
          <a:bodyPr lIns="0" tIns="0" rIns="0" bIns="0" anchor="ctr" anchorCtr="0">
            <a:noAutofit/>
          </a:bodyPr>
          <a:lstStyle>
            <a:lvl1pPr algn="ctr">
              <a:lnSpc>
                <a:spcPts val="4000"/>
              </a:lnSpc>
              <a:defRPr sz="2800"/>
            </a:lvl1pPr>
          </a:lstStyle>
          <a:p>
            <a:r>
              <a:rPr lang="es-ES" dirty="0"/>
              <a:t>haga clic para modificar el estilo de título del patrón</a:t>
            </a:r>
            <a:endParaRPr lang="es-CO" dirty="0"/>
          </a:p>
        </p:txBody>
      </p:sp>
      <p:sp>
        <p:nvSpPr>
          <p:cNvPr id="10" name="3 Marcador de texto"/>
          <p:cNvSpPr>
            <a:spLocks noGrp="1"/>
          </p:cNvSpPr>
          <p:nvPr>
            <p:ph type="body" sz="half" idx="2" hasCustomPrompt="1"/>
          </p:nvPr>
        </p:nvSpPr>
        <p:spPr>
          <a:xfrm>
            <a:off x="1655676" y="3266902"/>
            <a:ext cx="5832648" cy="670718"/>
          </a:xfrm>
        </p:spPr>
        <p:txBody>
          <a:bodyPr lIns="0" tIns="0" rIns="0">
            <a:noAutofit/>
          </a:bodyPr>
          <a:lstStyle>
            <a:lvl1pPr marL="0" indent="0" algn="ctr">
              <a:buNone/>
              <a:defRPr sz="1600" u="none">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CO" sz="2000" dirty="0">
                <a:solidFill>
                  <a:schemeClr val="tx1">
                    <a:lumMod val="65000"/>
                    <a:lumOff val="35000"/>
                  </a:schemeClr>
                </a:solidFill>
                <a:latin typeface="Arial" pitchFamily="34" charset="0"/>
                <a:cs typeface="Arial" pitchFamily="34" charset="0"/>
              </a:rPr>
              <a:t>Subtítulo</a:t>
            </a:r>
            <a:endParaRPr lang="es-ES" dirty="0"/>
          </a:p>
        </p:txBody>
      </p:sp>
    </p:spTree>
    <p:extLst>
      <p:ext uri="{BB962C8B-B14F-4D97-AF65-F5344CB8AC3E}">
        <p14:creationId xmlns:p14="http://schemas.microsoft.com/office/powerpoint/2010/main" val="4180644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865"/>
            <a:ext cx="8229600" cy="952500"/>
          </a:xfrm>
        </p:spPr>
        <p:txBody>
          <a:bodyPr/>
          <a:lstStyle>
            <a:lvl1pPr>
              <a:defRPr/>
            </a:lvl1pPr>
          </a:lstStyle>
          <a:p>
            <a:r>
              <a:rPr lang="es-ES" dirty="0"/>
              <a:t>Haga clic para modificar el estilo de título del patrón</a:t>
            </a:r>
            <a:endParaRPr lang="es-CO" dirty="0"/>
          </a:p>
        </p:txBody>
      </p:sp>
      <p:sp>
        <p:nvSpPr>
          <p:cNvPr id="3" name="2 Marcador de texto"/>
          <p:cNvSpPr>
            <a:spLocks noGrp="1"/>
          </p:cNvSpPr>
          <p:nvPr>
            <p:ph type="body" idx="1"/>
          </p:nvPr>
        </p:nvSpPr>
        <p:spPr>
          <a:xfrm>
            <a:off x="457200" y="1279261"/>
            <a:ext cx="4040188" cy="533135"/>
          </a:xfrm>
        </p:spPr>
        <p:txBody>
          <a:bodyPr anchor="b">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1812396"/>
            <a:ext cx="4040188" cy="3292740"/>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4645026" y="1279261"/>
            <a:ext cx="4041775" cy="533135"/>
          </a:xfrm>
        </p:spPr>
        <p:txBody>
          <a:bodyPr anchor="b">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6" y="1812396"/>
            <a:ext cx="4041775" cy="3292740"/>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8" name="7 CuadroTexto"/>
          <p:cNvSpPr txBox="1"/>
          <p:nvPr userDrawn="1"/>
        </p:nvSpPr>
        <p:spPr>
          <a:xfrm>
            <a:off x="-36512" y="5430603"/>
            <a:ext cx="504056" cy="276999"/>
          </a:xfrm>
          <a:prstGeom prst="rect">
            <a:avLst/>
          </a:prstGeom>
          <a:noFill/>
        </p:spPr>
        <p:txBody>
          <a:bodyPr wrap="square" rtlCol="0">
            <a:spAutoFit/>
          </a:bodyPr>
          <a:lstStyle/>
          <a:p>
            <a:pPr algn="r"/>
            <a:fld id="{C0770FFF-949F-490A-AC17-AED9D245BB0B}" type="slidenum">
              <a:rPr lang="es-CO" sz="1200" b="1" smtClean="0">
                <a:solidFill>
                  <a:schemeClr val="tx1">
                    <a:lumMod val="65000"/>
                    <a:lumOff val="35000"/>
                  </a:schemeClr>
                </a:solidFill>
              </a:rPr>
              <a:pPr algn="r"/>
              <a:t>‹Nº›</a:t>
            </a:fld>
            <a:endParaRPr lang="es-CO" sz="1200" b="1" dirty="0">
              <a:solidFill>
                <a:schemeClr val="tx1">
                  <a:lumMod val="65000"/>
                  <a:lumOff val="35000"/>
                </a:schemeClr>
              </a:solidFill>
            </a:endParaRPr>
          </a:p>
        </p:txBody>
      </p:sp>
    </p:spTree>
    <p:extLst>
      <p:ext uri="{BB962C8B-B14F-4D97-AF65-F5344CB8AC3E}">
        <p14:creationId xmlns:p14="http://schemas.microsoft.com/office/powerpoint/2010/main" val="4227837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27542"/>
            <a:ext cx="3008313" cy="968375"/>
          </a:xfrm>
        </p:spPr>
        <p:txBody>
          <a:bodyPr anchor="b"/>
          <a:lstStyle>
            <a:lvl1pPr algn="l">
              <a:lnSpc>
                <a:spcPts val="2200"/>
              </a:lnSpc>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3575050" y="227542"/>
            <a:ext cx="5111750" cy="4877594"/>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6" name="5 CuadroTexto"/>
          <p:cNvSpPr txBox="1"/>
          <p:nvPr userDrawn="1"/>
        </p:nvSpPr>
        <p:spPr>
          <a:xfrm>
            <a:off x="-36512" y="5430603"/>
            <a:ext cx="504056" cy="276999"/>
          </a:xfrm>
          <a:prstGeom prst="rect">
            <a:avLst/>
          </a:prstGeom>
          <a:noFill/>
        </p:spPr>
        <p:txBody>
          <a:bodyPr wrap="square" rtlCol="0">
            <a:spAutoFit/>
          </a:bodyPr>
          <a:lstStyle/>
          <a:p>
            <a:pPr algn="r"/>
            <a:fld id="{C0770FFF-949F-490A-AC17-AED9D245BB0B}" type="slidenum">
              <a:rPr lang="es-CO" sz="1200" b="1" smtClean="0">
                <a:solidFill>
                  <a:schemeClr val="tx1">
                    <a:lumMod val="65000"/>
                    <a:lumOff val="35000"/>
                  </a:schemeClr>
                </a:solidFill>
              </a:rPr>
              <a:pPr algn="r"/>
              <a:t>‹Nº›</a:t>
            </a:fld>
            <a:endParaRPr lang="es-CO" sz="1200" b="1" dirty="0">
              <a:solidFill>
                <a:schemeClr val="tx1">
                  <a:lumMod val="65000"/>
                  <a:lumOff val="35000"/>
                </a:schemeClr>
              </a:solidFill>
            </a:endParaRPr>
          </a:p>
        </p:txBody>
      </p:sp>
    </p:spTree>
    <p:extLst>
      <p:ext uri="{BB962C8B-B14F-4D97-AF65-F5344CB8AC3E}">
        <p14:creationId xmlns:p14="http://schemas.microsoft.com/office/powerpoint/2010/main" val="202559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000500"/>
            <a:ext cx="5486400" cy="472282"/>
          </a:xfrm>
        </p:spPr>
        <p:txBody>
          <a:bodyPr anchor="b"/>
          <a:lstStyle>
            <a:lvl1pPr algn="l">
              <a:defRPr sz="2000" b="1"/>
            </a:lvl1pPr>
          </a:lstStyle>
          <a:p>
            <a:r>
              <a:rPr lang="es-ES" dirty="0"/>
              <a:t>Haga clic para modificar el estilo de título del patrón</a:t>
            </a:r>
            <a:endParaRPr lang="es-CO" dirty="0"/>
          </a:p>
        </p:txBody>
      </p:sp>
      <p:sp>
        <p:nvSpPr>
          <p:cNvPr id="3" name="2 Marcador de posición de imagen"/>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3 Marcador de texto"/>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6" name="5 CuadroTexto"/>
          <p:cNvSpPr txBox="1"/>
          <p:nvPr userDrawn="1"/>
        </p:nvSpPr>
        <p:spPr>
          <a:xfrm>
            <a:off x="-36512" y="5430603"/>
            <a:ext cx="504056" cy="276999"/>
          </a:xfrm>
          <a:prstGeom prst="rect">
            <a:avLst/>
          </a:prstGeom>
          <a:noFill/>
        </p:spPr>
        <p:txBody>
          <a:bodyPr wrap="square" rtlCol="0">
            <a:spAutoFit/>
          </a:bodyPr>
          <a:lstStyle/>
          <a:p>
            <a:pPr algn="r"/>
            <a:fld id="{C0770FFF-949F-490A-AC17-AED9D245BB0B}" type="slidenum">
              <a:rPr lang="es-CO" sz="1200" b="1" smtClean="0">
                <a:solidFill>
                  <a:schemeClr val="tx1">
                    <a:lumMod val="65000"/>
                    <a:lumOff val="35000"/>
                  </a:schemeClr>
                </a:solidFill>
              </a:rPr>
              <a:pPr algn="r"/>
              <a:t>‹Nº›</a:t>
            </a:fld>
            <a:endParaRPr lang="es-CO" sz="1200" b="1" dirty="0">
              <a:solidFill>
                <a:schemeClr val="tx1">
                  <a:lumMod val="65000"/>
                  <a:lumOff val="35000"/>
                </a:schemeClr>
              </a:solidFill>
            </a:endParaRPr>
          </a:p>
        </p:txBody>
      </p:sp>
    </p:spTree>
    <p:extLst>
      <p:ext uri="{BB962C8B-B14F-4D97-AF65-F5344CB8AC3E}">
        <p14:creationId xmlns:p14="http://schemas.microsoft.com/office/powerpoint/2010/main" val="3475603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Cierre presentación">
    <p:spTree>
      <p:nvGrpSpPr>
        <p:cNvPr id="1" name=""/>
        <p:cNvGrpSpPr/>
        <p:nvPr/>
      </p:nvGrpSpPr>
      <p:grpSpPr>
        <a:xfrm>
          <a:off x="0" y="0"/>
          <a:ext cx="0" cy="0"/>
          <a:chOff x="0" y="0"/>
          <a:chExt cx="0" cy="0"/>
        </a:xfrm>
      </p:grpSpPr>
      <p:pic>
        <p:nvPicPr>
          <p:cNvPr id="21" name="20 Image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12983" y="2875428"/>
            <a:ext cx="2891706" cy="486128"/>
          </a:xfrm>
          <a:prstGeom prst="rect">
            <a:avLst/>
          </a:prstGeom>
        </p:spPr>
      </p:pic>
    </p:spTree>
    <p:extLst>
      <p:ext uri="{BB962C8B-B14F-4D97-AF65-F5344CB8AC3E}">
        <p14:creationId xmlns:p14="http://schemas.microsoft.com/office/powerpoint/2010/main" val="3908296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774825"/>
            <a:ext cx="7772400" cy="1225550"/>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CO"/>
          </a:p>
        </p:txBody>
      </p:sp>
      <p:sp>
        <p:nvSpPr>
          <p:cNvPr id="4" name="3 Marcador de fecha"/>
          <p:cNvSpPr>
            <a:spLocks noGrp="1"/>
          </p:cNvSpPr>
          <p:nvPr>
            <p:ph type="dt" sz="half" idx="10"/>
          </p:nvPr>
        </p:nvSpPr>
        <p:spPr/>
        <p:txBody>
          <a:bodyPr/>
          <a:lstStyle/>
          <a:p>
            <a:fld id="{A41AB7B5-2A01-4F52-8C2A-4F6AF443B11D}" type="datetimeFigureOut">
              <a:rPr lang="es-CO" smtClean="0"/>
              <a:t>15/09/2021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10A2133-F5AD-4D2D-AD31-73949E0D2C00}" type="slidenum">
              <a:rPr lang="es-CO" smtClean="0"/>
              <a:t>‹Nº›</a:t>
            </a:fld>
            <a:endParaRPr lang="es-CO"/>
          </a:p>
        </p:txBody>
      </p:sp>
    </p:spTree>
    <p:extLst>
      <p:ext uri="{BB962C8B-B14F-4D97-AF65-F5344CB8AC3E}">
        <p14:creationId xmlns:p14="http://schemas.microsoft.com/office/powerpoint/2010/main" val="3724225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A41AB7B5-2A01-4F52-8C2A-4F6AF443B11D}" type="datetimeFigureOut">
              <a:rPr lang="es-CO" smtClean="0"/>
              <a:t>15/09/2021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10A2133-F5AD-4D2D-AD31-73949E0D2C00}" type="slidenum">
              <a:rPr lang="es-CO" smtClean="0"/>
              <a:t>‹Nº›</a:t>
            </a:fld>
            <a:endParaRPr lang="es-CO"/>
          </a:p>
        </p:txBody>
      </p:sp>
    </p:spTree>
    <p:extLst>
      <p:ext uri="{BB962C8B-B14F-4D97-AF65-F5344CB8AC3E}">
        <p14:creationId xmlns:p14="http://schemas.microsoft.com/office/powerpoint/2010/main" val="2068615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28865"/>
            <a:ext cx="8229600" cy="952500"/>
          </a:xfrm>
          <a:prstGeom prst="rect">
            <a:avLst/>
          </a:prstGeom>
        </p:spPr>
        <p:txBody>
          <a:bodyPr vert="horz" lIns="91440" tIns="45720" rIns="91440" bIns="45720" rtlCol="0" anchor="ctr">
            <a:noAutofit/>
          </a:bodyPr>
          <a:lstStyle/>
          <a:p>
            <a:r>
              <a:rPr lang="es-ES"/>
              <a:t>Haga clic para modificar el estilo de título del patrón</a:t>
            </a:r>
            <a:endParaRPr lang="es-CO"/>
          </a:p>
        </p:txBody>
      </p:sp>
      <p:sp>
        <p:nvSpPr>
          <p:cNvPr id="3" name="2 Marcador de texto"/>
          <p:cNvSpPr>
            <a:spLocks noGrp="1"/>
          </p:cNvSpPr>
          <p:nvPr userDrawn="1">
            <p:ph type="body" idx="1"/>
          </p:nvPr>
        </p:nvSpPr>
        <p:spPr>
          <a:xfrm>
            <a:off x="457200" y="1333500"/>
            <a:ext cx="8229600" cy="3771636"/>
          </a:xfrm>
          <a:prstGeom prst="rect">
            <a:avLst/>
          </a:prstGeom>
        </p:spPr>
        <p:txBody>
          <a:bodyPr vert="horz" lIns="91440" tIns="45720" rIns="91440" bIns="45720" rtlCol="0">
            <a:normAutofit/>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304" name="303 CuadroTexto"/>
          <p:cNvSpPr txBox="1"/>
          <p:nvPr userDrawn="1"/>
        </p:nvSpPr>
        <p:spPr>
          <a:xfrm>
            <a:off x="498725" y="5449788"/>
            <a:ext cx="1124026" cy="200055"/>
          </a:xfrm>
          <a:prstGeom prst="rect">
            <a:avLst/>
          </a:prstGeom>
          <a:noFill/>
          <a:effectLst/>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sz="700" dirty="0">
                <a:solidFill>
                  <a:schemeClr val="tx1">
                    <a:lumMod val="65000"/>
                    <a:lumOff val="35000"/>
                  </a:schemeClr>
                </a:solidFill>
                <a:latin typeface="Arial" panose="020B0604020202020204" pitchFamily="34" charset="0"/>
                <a:cs typeface="Arial" panose="020B0604020202020204" pitchFamily="34" charset="0"/>
              </a:rPr>
              <a:t>Material de uso interno </a:t>
            </a:r>
          </a:p>
        </p:txBody>
      </p:sp>
      <p:cxnSp>
        <p:nvCxnSpPr>
          <p:cNvPr id="13" name="12 Conector recto"/>
          <p:cNvCxnSpPr/>
          <p:nvPr userDrawn="1"/>
        </p:nvCxnSpPr>
        <p:spPr>
          <a:xfrm>
            <a:off x="467544" y="5414170"/>
            <a:ext cx="0" cy="323650"/>
          </a:xfrm>
          <a:prstGeom prst="line">
            <a:avLst/>
          </a:prstGeom>
          <a:ln w="28575" cap="sq">
            <a:solidFill>
              <a:srgbClr val="ED1B2F"/>
            </a:solidFill>
          </a:ln>
          <a:effectLst/>
        </p:spPr>
        <p:style>
          <a:lnRef idx="1">
            <a:schemeClr val="accent1"/>
          </a:lnRef>
          <a:fillRef idx="0">
            <a:schemeClr val="accent1"/>
          </a:fillRef>
          <a:effectRef idx="0">
            <a:schemeClr val="accent1"/>
          </a:effectRef>
          <a:fontRef idx="minor">
            <a:schemeClr val="tx1"/>
          </a:fontRef>
        </p:style>
      </p:cxnSp>
      <p:cxnSp>
        <p:nvCxnSpPr>
          <p:cNvPr id="11" name="10 Conector recto"/>
          <p:cNvCxnSpPr/>
          <p:nvPr userDrawn="1"/>
        </p:nvCxnSpPr>
        <p:spPr>
          <a:xfrm>
            <a:off x="8676456" y="5395685"/>
            <a:ext cx="0" cy="323650"/>
          </a:xfrm>
          <a:prstGeom prst="line">
            <a:avLst/>
          </a:prstGeom>
          <a:ln w="28575" cap="sq">
            <a:solidFill>
              <a:srgbClr val="ED1B2F"/>
            </a:solidFill>
          </a:ln>
          <a:effectLst/>
        </p:spPr>
        <p:style>
          <a:lnRef idx="1">
            <a:schemeClr val="accent1"/>
          </a:lnRef>
          <a:fillRef idx="0">
            <a:schemeClr val="accent1"/>
          </a:fillRef>
          <a:effectRef idx="0">
            <a:schemeClr val="accent1"/>
          </a:effectRef>
          <a:fontRef idx="minor">
            <a:schemeClr val="tx1"/>
          </a:fontRef>
        </p:style>
      </p:cxnSp>
      <p:pic>
        <p:nvPicPr>
          <p:cNvPr id="23" name="22 Image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198891" y="5425551"/>
            <a:ext cx="1313940" cy="220888"/>
          </a:xfrm>
          <a:prstGeom prst="rect">
            <a:avLst/>
          </a:prstGeom>
        </p:spPr>
      </p:pic>
    </p:spTree>
    <p:extLst>
      <p:ext uri="{BB962C8B-B14F-4D97-AF65-F5344CB8AC3E}">
        <p14:creationId xmlns:p14="http://schemas.microsoft.com/office/powerpoint/2010/main" val="1826892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3" r:id="rId4"/>
    <p:sldLayoutId id="2147483656" r:id="rId5"/>
    <p:sldLayoutId id="2147483657" r:id="rId6"/>
    <p:sldLayoutId id="2147483655" r:id="rId7"/>
  </p:sldLayoutIdLst>
  <p:txStyles>
    <p:titleStyle>
      <a:lvl1pPr algn="ctr" defTabSz="914400" rtl="0" eaLnBrk="1" latinLnBrk="0" hangingPunct="1">
        <a:lnSpc>
          <a:spcPts val="3700"/>
        </a:lnSpc>
        <a:spcBef>
          <a:spcPct val="0"/>
        </a:spcBef>
        <a:buNone/>
        <a:defRPr sz="3000" b="1" kern="1200">
          <a:solidFill>
            <a:schemeClr val="tx1">
              <a:lumMod val="75000"/>
              <a:lumOff val="25000"/>
            </a:schemeClr>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1100" kern="1200">
          <a:solidFill>
            <a:schemeClr val="tx1">
              <a:lumMod val="75000"/>
              <a:lumOff val="25000"/>
            </a:schemeClr>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050" kern="1200">
          <a:solidFill>
            <a:schemeClr val="tx1">
              <a:lumMod val="75000"/>
              <a:lumOff val="25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000" kern="1200">
          <a:solidFill>
            <a:schemeClr val="tx1">
              <a:lumMod val="75000"/>
              <a:lumOff val="2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900" kern="1200">
          <a:solidFill>
            <a:schemeClr val="tx1">
              <a:lumMod val="75000"/>
              <a:lumOff val="2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900" kern="1200">
          <a:solidFill>
            <a:schemeClr val="tx1">
              <a:lumMod val="75000"/>
              <a:lumOff val="2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28600"/>
            <a:ext cx="8229600" cy="952500"/>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333500"/>
            <a:ext cx="8229600" cy="37719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2"/>
          </p:nvPr>
        </p:nvSpPr>
        <p:spPr>
          <a:xfrm>
            <a:off x="457200" y="5297488"/>
            <a:ext cx="2133600" cy="303212"/>
          </a:xfrm>
          <a:prstGeom prst="rect">
            <a:avLst/>
          </a:prstGeom>
        </p:spPr>
        <p:txBody>
          <a:bodyPr vert="horz" lIns="91440" tIns="45720" rIns="91440" bIns="45720" rtlCol="0" anchor="ctr"/>
          <a:lstStyle>
            <a:lvl1pPr algn="l">
              <a:defRPr sz="1200">
                <a:solidFill>
                  <a:schemeClr val="tx1">
                    <a:tint val="75000"/>
                  </a:schemeClr>
                </a:solidFill>
              </a:defRPr>
            </a:lvl1pPr>
          </a:lstStyle>
          <a:p>
            <a:fld id="{A41AB7B5-2A01-4F52-8C2A-4F6AF443B11D}" type="datetimeFigureOut">
              <a:rPr lang="es-CO" smtClean="0"/>
              <a:t>15/09/2021</a:t>
            </a:fld>
            <a:endParaRPr lang="es-CO"/>
          </a:p>
        </p:txBody>
      </p:sp>
      <p:sp>
        <p:nvSpPr>
          <p:cNvPr id="5" name="4 Marcador de pie de página"/>
          <p:cNvSpPr>
            <a:spLocks noGrp="1"/>
          </p:cNvSpPr>
          <p:nvPr>
            <p:ph type="ftr" sz="quarter" idx="3"/>
          </p:nvPr>
        </p:nvSpPr>
        <p:spPr>
          <a:xfrm>
            <a:off x="3124200" y="5297488"/>
            <a:ext cx="2895600" cy="30321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5297488"/>
            <a:ext cx="2133600" cy="303212"/>
          </a:xfrm>
          <a:prstGeom prst="rect">
            <a:avLst/>
          </a:prstGeom>
        </p:spPr>
        <p:txBody>
          <a:bodyPr vert="horz" lIns="91440" tIns="45720" rIns="91440" bIns="45720" rtlCol="0" anchor="ctr"/>
          <a:lstStyle>
            <a:lvl1pPr algn="r">
              <a:defRPr sz="1200">
                <a:solidFill>
                  <a:schemeClr val="tx1">
                    <a:tint val="75000"/>
                  </a:schemeClr>
                </a:solidFill>
              </a:defRPr>
            </a:lvl1pPr>
          </a:lstStyle>
          <a:p>
            <a:fld id="{210A2133-F5AD-4D2D-AD31-73949E0D2C00}" type="slidenum">
              <a:rPr lang="es-CO" smtClean="0"/>
              <a:t>‹Nº›</a:t>
            </a:fld>
            <a:endParaRPr lang="es-CO"/>
          </a:p>
        </p:txBody>
      </p:sp>
    </p:spTree>
    <p:extLst>
      <p:ext uri="{BB962C8B-B14F-4D97-AF65-F5344CB8AC3E}">
        <p14:creationId xmlns:p14="http://schemas.microsoft.com/office/powerpoint/2010/main" val="336137404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hyperlink" Target="mailto:mi.ejemplo@eldominio.co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7" Type="http://schemas.openxmlformats.org/officeDocument/2006/relationships/image" Target="../media/image17.png"/><Relationship Id="rId2" Type="http://schemas.openxmlformats.org/officeDocument/2006/relationships/hyperlink" Target="mailto:EspecialistasCashManagementBancaEmpresas@bancoavvillas.com.co" TargetMode="External"/><Relationship Id="rId1" Type="http://schemas.openxmlformats.org/officeDocument/2006/relationships/slideLayout" Target="../slideLayouts/slideLayout2.xml"/><Relationship Id="rId6" Type="http://schemas.openxmlformats.org/officeDocument/2006/relationships/image" Target="../media/image16.jpeg"/><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1633364"/>
            <a:ext cx="7642585" cy="1803462"/>
          </a:xfrm>
        </p:spPr>
        <p:txBody>
          <a:bodyPr/>
          <a:lstStyle/>
          <a:p>
            <a:pPr algn="r">
              <a:lnSpc>
                <a:spcPts val="4500"/>
              </a:lnSpc>
            </a:pPr>
            <a:r>
              <a:rPr lang="es-CO" dirty="0"/>
              <a:t>PASO A PASO</a:t>
            </a:r>
            <a:br>
              <a:rPr lang="es-CO" dirty="0"/>
            </a:br>
            <a:r>
              <a:rPr lang="es-CO" dirty="0"/>
              <a:t> ABRIR DEPOSITO DE BAJO MONTO </a:t>
            </a:r>
          </a:p>
        </p:txBody>
      </p:sp>
      <p:sp>
        <p:nvSpPr>
          <p:cNvPr id="4" name="3 Marcador de texto"/>
          <p:cNvSpPr>
            <a:spLocks noGrp="1"/>
          </p:cNvSpPr>
          <p:nvPr>
            <p:ph type="body" sz="half" idx="10"/>
          </p:nvPr>
        </p:nvSpPr>
        <p:spPr>
          <a:xfrm>
            <a:off x="1828800" y="-22820"/>
            <a:ext cx="5486400" cy="419386"/>
          </a:xfrm>
        </p:spPr>
        <p:txBody>
          <a:bodyPr/>
          <a:lstStyle/>
          <a:p>
            <a:r>
              <a:rPr lang="es-CO" dirty="0"/>
              <a:t>Banca Virtual  </a:t>
            </a:r>
            <a:r>
              <a:rPr lang="es-CO" b="1" dirty="0">
                <a:solidFill>
                  <a:srgbClr val="ED1B2F"/>
                </a:solidFill>
              </a:rPr>
              <a:t>//</a:t>
            </a:r>
            <a:r>
              <a:rPr lang="es-CO" dirty="0"/>
              <a:t> Septiembre  2021</a:t>
            </a:r>
          </a:p>
        </p:txBody>
      </p:sp>
      <p:sp>
        <p:nvSpPr>
          <p:cNvPr id="5" name="1 Título">
            <a:extLst>
              <a:ext uri="{FF2B5EF4-FFF2-40B4-BE49-F238E27FC236}">
                <a16:creationId xmlns:a16="http://schemas.microsoft.com/office/drawing/2014/main" id="{FBC48751-0D94-4EFE-A204-887915DBD35C}"/>
              </a:ext>
            </a:extLst>
          </p:cNvPr>
          <p:cNvSpPr txBox="1">
            <a:spLocks/>
          </p:cNvSpPr>
          <p:nvPr/>
        </p:nvSpPr>
        <p:spPr>
          <a:xfrm>
            <a:off x="1828800" y="3087290"/>
            <a:ext cx="6624736" cy="1138361"/>
          </a:xfrm>
          <a:prstGeom prst="rect">
            <a:avLst/>
          </a:prstGeom>
          <a:effectLst/>
        </p:spPr>
        <p:txBody>
          <a:bodyPr vert="horz" lIns="0" tIns="0" rIns="0" bIns="0" rtlCol="0" anchor="ctr" anchorCtr="0">
            <a:noAutofit/>
          </a:bodyPr>
          <a:lstStyle>
            <a:lvl1pPr algn="l" defTabSz="914400" rtl="0" eaLnBrk="1" latinLnBrk="0" hangingPunct="1">
              <a:lnSpc>
                <a:spcPts val="4000"/>
              </a:lnSpc>
              <a:spcBef>
                <a:spcPct val="0"/>
              </a:spcBef>
              <a:buNone/>
              <a:defRPr sz="4800" b="1" kern="1200">
                <a:solidFill>
                  <a:schemeClr val="tx1">
                    <a:lumMod val="75000"/>
                    <a:lumOff val="25000"/>
                  </a:schemeClr>
                </a:solidFill>
                <a:latin typeface="Arial" pitchFamily="34" charset="0"/>
                <a:ea typeface="+mj-ea"/>
                <a:cs typeface="Arial" pitchFamily="34" charset="0"/>
              </a:defRPr>
            </a:lvl1pPr>
          </a:lstStyle>
          <a:p>
            <a:pPr algn="r">
              <a:lnSpc>
                <a:spcPct val="100000"/>
              </a:lnSpc>
            </a:pPr>
            <a:r>
              <a:rPr lang="es-CO" sz="1800" dirty="0">
                <a:solidFill>
                  <a:srgbClr val="FF0000"/>
                </a:solidFill>
              </a:rPr>
              <a:t>DESDE GENERADOR MASIVO </a:t>
            </a:r>
          </a:p>
          <a:p>
            <a:pPr algn="r">
              <a:lnSpc>
                <a:spcPct val="100000"/>
              </a:lnSpc>
            </a:pPr>
            <a:r>
              <a:rPr lang="es-CO" sz="1800" dirty="0">
                <a:solidFill>
                  <a:srgbClr val="FF0000"/>
                </a:solidFill>
              </a:rPr>
              <a:t>Manual Cliente</a:t>
            </a:r>
          </a:p>
        </p:txBody>
      </p:sp>
    </p:spTree>
    <p:extLst>
      <p:ext uri="{BB962C8B-B14F-4D97-AF65-F5344CB8AC3E}">
        <p14:creationId xmlns:p14="http://schemas.microsoft.com/office/powerpoint/2010/main" val="2476927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67B906BA-F5FC-4E86-84A9-A10D8E32343B}"/>
              </a:ext>
            </a:extLst>
          </p:cNvPr>
          <p:cNvSpPr/>
          <p:nvPr/>
        </p:nvSpPr>
        <p:spPr>
          <a:xfrm>
            <a:off x="171470" y="817175"/>
            <a:ext cx="8721010" cy="1477328"/>
          </a:xfrm>
          <a:prstGeom prst="rect">
            <a:avLst/>
          </a:prstGeom>
        </p:spPr>
        <p:txBody>
          <a:bodyPr wrap="square">
            <a:spAutoFit/>
          </a:bodyPr>
          <a:lstStyle/>
          <a:p>
            <a:pPr algn="just">
              <a:spcAft>
                <a:spcPts val="0"/>
              </a:spcAft>
            </a:pPr>
            <a:r>
              <a:rPr lang="es-CO" dirty="0">
                <a:latin typeface="Calibri" panose="020F0502020204030204" pitchFamily="34" charset="0"/>
                <a:ea typeface="Calibri" panose="020F0502020204030204" pitchFamily="34" charset="0"/>
                <a:cs typeface="Times New Roman" panose="02020603050405020304" pitchFamily="18" charset="0"/>
              </a:rPr>
              <a:t>Abrir el  generador (archivo en Excel) que le compartió el personal autorizado del banco AV Villas desde el correo corporativo o descargado desde la pagina del banco PORTAL EMPRESAS / INFORMACIÓN GENERAL / GENERADORES / </a:t>
            </a:r>
            <a:r>
              <a:rPr lang="es-CO" dirty="0"/>
              <a:t>GENERADOR APERTURA DEPOSITOS DE BAJO MONTO  </a:t>
            </a:r>
            <a:r>
              <a:rPr lang="es-CO" dirty="0">
                <a:latin typeface="Calibri" panose="020F0502020204030204" pitchFamily="34" charset="0"/>
                <a:ea typeface="Calibri" panose="020F0502020204030204" pitchFamily="34" charset="0"/>
                <a:cs typeface="Times New Roman" panose="02020603050405020304" pitchFamily="18" charset="0"/>
              </a:rPr>
              <a:t>para diligenciar los campos necesarios de la empresa y del personal al que se desea abrir el producto en nuestra entidad.</a:t>
            </a:r>
          </a:p>
        </p:txBody>
      </p:sp>
      <p:sp>
        <p:nvSpPr>
          <p:cNvPr id="4" name="CuadroTexto 3">
            <a:extLst>
              <a:ext uri="{FF2B5EF4-FFF2-40B4-BE49-F238E27FC236}">
                <a16:creationId xmlns:a16="http://schemas.microsoft.com/office/drawing/2014/main" id="{85B2AA8F-49EF-47C8-A65E-3A1B98CA69C5}"/>
              </a:ext>
            </a:extLst>
          </p:cNvPr>
          <p:cNvSpPr txBox="1"/>
          <p:nvPr/>
        </p:nvSpPr>
        <p:spPr>
          <a:xfrm>
            <a:off x="251518" y="111904"/>
            <a:ext cx="5616625" cy="369332"/>
          </a:xfrm>
          <a:prstGeom prst="rect">
            <a:avLst/>
          </a:prstGeom>
          <a:noFill/>
        </p:spPr>
        <p:txBody>
          <a:bodyPr wrap="square" rtlCol="0">
            <a:spAutoFit/>
          </a:bodyPr>
          <a:lstStyle/>
          <a:p>
            <a:r>
              <a:rPr lang="es-CO" b="1" dirty="0"/>
              <a:t>GENERADOR MASIVO DE DEPOSITO DE BAJO MONTO </a:t>
            </a:r>
          </a:p>
        </p:txBody>
      </p:sp>
      <p:cxnSp>
        <p:nvCxnSpPr>
          <p:cNvPr id="6" name="Conector recto 5">
            <a:extLst>
              <a:ext uri="{FF2B5EF4-FFF2-40B4-BE49-F238E27FC236}">
                <a16:creationId xmlns:a16="http://schemas.microsoft.com/office/drawing/2014/main" id="{EDF6F47B-65C1-46BF-9A23-0BC33368E245}"/>
              </a:ext>
            </a:extLst>
          </p:cNvPr>
          <p:cNvCxnSpPr/>
          <p:nvPr/>
        </p:nvCxnSpPr>
        <p:spPr>
          <a:xfrm>
            <a:off x="395536" y="481236"/>
            <a:ext cx="108012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Rectángulo 18">
            <a:extLst>
              <a:ext uri="{FF2B5EF4-FFF2-40B4-BE49-F238E27FC236}">
                <a16:creationId xmlns:a16="http://schemas.microsoft.com/office/drawing/2014/main" id="{251931B0-A0C0-4197-A527-127C0378E8BB}"/>
              </a:ext>
            </a:extLst>
          </p:cNvPr>
          <p:cNvSpPr/>
          <p:nvPr/>
        </p:nvSpPr>
        <p:spPr>
          <a:xfrm>
            <a:off x="-4651" y="4819482"/>
            <a:ext cx="8897131" cy="338554"/>
          </a:xfrm>
          <a:prstGeom prst="rect">
            <a:avLst/>
          </a:prstGeom>
          <a:solidFill>
            <a:schemeClr val="accent1">
              <a:lumMod val="20000"/>
              <a:lumOff val="80000"/>
            </a:schemeClr>
          </a:solidFill>
          <a:ln>
            <a:noFill/>
            <a:prstDash val="sysDash"/>
          </a:ln>
        </p:spPr>
        <p:txBody>
          <a:bodyPr wrap="square">
            <a:spAutoFit/>
          </a:bodyPr>
          <a:lstStyle/>
          <a:p>
            <a:pPr algn="ctr">
              <a:spcAft>
                <a:spcPts val="0"/>
              </a:spcAft>
            </a:pPr>
            <a:r>
              <a:rPr lang="es-CO" sz="1600" dirty="0">
                <a:latin typeface="Calibri" panose="020F0502020204030204" pitchFamily="34" charset="0"/>
                <a:ea typeface="Calibri" panose="020F0502020204030204" pitchFamily="34" charset="0"/>
                <a:cs typeface="Times New Roman" panose="02020603050405020304" pitchFamily="18" charset="0"/>
              </a:rPr>
              <a:t>El generador (archivo en </a:t>
            </a:r>
            <a:r>
              <a:rPr lang="es-CO" sz="1600" dirty="0" err="1">
                <a:latin typeface="Calibri" panose="020F0502020204030204" pitchFamily="34" charset="0"/>
                <a:ea typeface="Calibri" panose="020F0502020204030204" pitchFamily="34" charset="0"/>
                <a:cs typeface="Times New Roman" panose="02020603050405020304" pitchFamily="18" charset="0"/>
              </a:rPr>
              <a:t>excel</a:t>
            </a:r>
            <a:r>
              <a:rPr lang="es-CO" sz="1600" dirty="0">
                <a:latin typeface="Calibri" panose="020F0502020204030204" pitchFamily="34" charset="0"/>
                <a:ea typeface="Calibri" panose="020F0502020204030204" pitchFamily="34" charset="0"/>
                <a:cs typeface="Times New Roman" panose="02020603050405020304" pitchFamily="18" charset="0"/>
              </a:rPr>
              <a:t>) se puede enviar con la información de una o más personas (Sin limite)</a:t>
            </a:r>
          </a:p>
        </p:txBody>
      </p:sp>
      <p:pic>
        <p:nvPicPr>
          <p:cNvPr id="5" name="Imagen 4">
            <a:extLst>
              <a:ext uri="{FF2B5EF4-FFF2-40B4-BE49-F238E27FC236}">
                <a16:creationId xmlns:a16="http://schemas.microsoft.com/office/drawing/2014/main" id="{2ED91F1F-3DD5-4D8A-9C92-F8254379BD33}"/>
              </a:ext>
            </a:extLst>
          </p:cNvPr>
          <p:cNvPicPr>
            <a:picLocks noChangeAspect="1"/>
          </p:cNvPicPr>
          <p:nvPr/>
        </p:nvPicPr>
        <p:blipFill>
          <a:blip r:embed="rId2"/>
          <a:stretch>
            <a:fillRect/>
          </a:stretch>
        </p:blipFill>
        <p:spPr>
          <a:xfrm>
            <a:off x="171470" y="2435045"/>
            <a:ext cx="8869989" cy="2006631"/>
          </a:xfrm>
          <a:prstGeom prst="rect">
            <a:avLst/>
          </a:prstGeom>
        </p:spPr>
      </p:pic>
    </p:spTree>
    <p:extLst>
      <p:ext uri="{BB962C8B-B14F-4D97-AF65-F5344CB8AC3E}">
        <p14:creationId xmlns:p14="http://schemas.microsoft.com/office/powerpoint/2010/main" val="4058557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D3A2BDCA-C2C4-45D9-8D03-3AA5BD5A99A7}"/>
              </a:ext>
            </a:extLst>
          </p:cNvPr>
          <p:cNvPicPr>
            <a:picLocks noChangeAspect="1"/>
          </p:cNvPicPr>
          <p:nvPr/>
        </p:nvPicPr>
        <p:blipFill>
          <a:blip r:embed="rId3"/>
          <a:stretch>
            <a:fillRect/>
          </a:stretch>
        </p:blipFill>
        <p:spPr>
          <a:xfrm>
            <a:off x="721037" y="1441166"/>
            <a:ext cx="7799723" cy="1511403"/>
          </a:xfrm>
          <a:prstGeom prst="rect">
            <a:avLst/>
          </a:prstGeom>
        </p:spPr>
      </p:pic>
      <p:sp>
        <p:nvSpPr>
          <p:cNvPr id="5" name="Flecha: pentágono 4">
            <a:extLst>
              <a:ext uri="{FF2B5EF4-FFF2-40B4-BE49-F238E27FC236}">
                <a16:creationId xmlns:a16="http://schemas.microsoft.com/office/drawing/2014/main" id="{2EAE4F85-D165-48C8-90D5-DF36BBD298B6}"/>
              </a:ext>
            </a:extLst>
          </p:cNvPr>
          <p:cNvSpPr/>
          <p:nvPr/>
        </p:nvSpPr>
        <p:spPr>
          <a:xfrm>
            <a:off x="0" y="0"/>
            <a:ext cx="3744416" cy="638353"/>
          </a:xfrm>
          <a:prstGeom prst="homePlate">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Rectángulo 7">
            <a:extLst>
              <a:ext uri="{FF2B5EF4-FFF2-40B4-BE49-F238E27FC236}">
                <a16:creationId xmlns:a16="http://schemas.microsoft.com/office/drawing/2014/main" id="{67B906BA-F5FC-4E86-84A9-A10D8E32343B}"/>
              </a:ext>
            </a:extLst>
          </p:cNvPr>
          <p:cNvSpPr/>
          <p:nvPr/>
        </p:nvSpPr>
        <p:spPr>
          <a:xfrm>
            <a:off x="107504" y="111904"/>
            <a:ext cx="3296616" cy="369332"/>
          </a:xfrm>
          <a:prstGeom prst="rect">
            <a:avLst/>
          </a:prstGeom>
        </p:spPr>
        <p:txBody>
          <a:bodyPr wrap="square">
            <a:spAutoFit/>
          </a:bodyPr>
          <a:lstStyle/>
          <a:p>
            <a:pPr algn="just">
              <a:spcAft>
                <a:spcPts val="0"/>
              </a:spcAft>
            </a:pPr>
            <a:r>
              <a:rPr lang="es-CO" b="1" dirty="0">
                <a:latin typeface="Calibri" panose="020F0502020204030204" pitchFamily="34" charset="0"/>
                <a:ea typeface="Calibri" panose="020F0502020204030204" pitchFamily="34" charset="0"/>
                <a:cs typeface="Times New Roman" panose="02020603050405020304" pitchFamily="18" charset="0"/>
              </a:rPr>
              <a:t>INFORMACIÓN DE LA EMPRESA</a:t>
            </a:r>
          </a:p>
        </p:txBody>
      </p:sp>
      <p:cxnSp>
        <p:nvCxnSpPr>
          <p:cNvPr id="6" name="Conector recto 5">
            <a:extLst>
              <a:ext uri="{FF2B5EF4-FFF2-40B4-BE49-F238E27FC236}">
                <a16:creationId xmlns:a16="http://schemas.microsoft.com/office/drawing/2014/main" id="{EDF6F47B-65C1-46BF-9A23-0BC33368E245}"/>
              </a:ext>
            </a:extLst>
          </p:cNvPr>
          <p:cNvCxnSpPr/>
          <p:nvPr/>
        </p:nvCxnSpPr>
        <p:spPr>
          <a:xfrm>
            <a:off x="179512" y="481236"/>
            <a:ext cx="108012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E306D0E2-9204-4647-8E33-90381EF554B0}"/>
              </a:ext>
            </a:extLst>
          </p:cNvPr>
          <p:cNvSpPr txBox="1"/>
          <p:nvPr/>
        </p:nvSpPr>
        <p:spPr>
          <a:xfrm>
            <a:off x="3542456" y="1834429"/>
            <a:ext cx="504056" cy="338554"/>
          </a:xfrm>
          <a:prstGeom prst="rect">
            <a:avLst/>
          </a:prstGeom>
          <a:noFill/>
        </p:spPr>
        <p:txBody>
          <a:bodyPr wrap="square" rtlCol="0">
            <a:spAutoFit/>
          </a:bodyPr>
          <a:lstStyle/>
          <a:p>
            <a:r>
              <a:rPr lang="es-CO" sz="1600" b="1" dirty="0">
                <a:solidFill>
                  <a:srgbClr val="FF0000"/>
                </a:solidFill>
              </a:rPr>
              <a:t>1</a:t>
            </a:r>
          </a:p>
        </p:txBody>
      </p:sp>
      <p:sp>
        <p:nvSpPr>
          <p:cNvPr id="9" name="CuadroTexto 8">
            <a:extLst>
              <a:ext uri="{FF2B5EF4-FFF2-40B4-BE49-F238E27FC236}">
                <a16:creationId xmlns:a16="http://schemas.microsoft.com/office/drawing/2014/main" id="{AA379FDA-F809-452D-BA33-A1FE77ECB06F}"/>
              </a:ext>
            </a:extLst>
          </p:cNvPr>
          <p:cNvSpPr txBox="1"/>
          <p:nvPr/>
        </p:nvSpPr>
        <p:spPr>
          <a:xfrm>
            <a:off x="3542456" y="1993404"/>
            <a:ext cx="504056" cy="338554"/>
          </a:xfrm>
          <a:prstGeom prst="rect">
            <a:avLst/>
          </a:prstGeom>
          <a:noFill/>
        </p:spPr>
        <p:txBody>
          <a:bodyPr wrap="square" rtlCol="0">
            <a:spAutoFit/>
          </a:bodyPr>
          <a:lstStyle/>
          <a:p>
            <a:r>
              <a:rPr lang="es-CO" sz="1600" b="1" dirty="0">
                <a:solidFill>
                  <a:srgbClr val="FF0000"/>
                </a:solidFill>
              </a:rPr>
              <a:t>2</a:t>
            </a:r>
          </a:p>
        </p:txBody>
      </p:sp>
      <p:sp>
        <p:nvSpPr>
          <p:cNvPr id="10" name="CuadroTexto 9">
            <a:extLst>
              <a:ext uri="{FF2B5EF4-FFF2-40B4-BE49-F238E27FC236}">
                <a16:creationId xmlns:a16="http://schemas.microsoft.com/office/drawing/2014/main" id="{C9480E53-9344-405D-A47F-90C648FD0E12}"/>
              </a:ext>
            </a:extLst>
          </p:cNvPr>
          <p:cNvSpPr txBox="1"/>
          <p:nvPr/>
        </p:nvSpPr>
        <p:spPr>
          <a:xfrm>
            <a:off x="3542456" y="2137420"/>
            <a:ext cx="504056" cy="338554"/>
          </a:xfrm>
          <a:prstGeom prst="rect">
            <a:avLst/>
          </a:prstGeom>
          <a:noFill/>
        </p:spPr>
        <p:txBody>
          <a:bodyPr wrap="square" rtlCol="0">
            <a:spAutoFit/>
          </a:bodyPr>
          <a:lstStyle/>
          <a:p>
            <a:r>
              <a:rPr lang="es-CO" sz="1600" b="1" dirty="0">
                <a:solidFill>
                  <a:srgbClr val="FF0000"/>
                </a:solidFill>
              </a:rPr>
              <a:t>3</a:t>
            </a:r>
          </a:p>
        </p:txBody>
      </p:sp>
      <p:sp>
        <p:nvSpPr>
          <p:cNvPr id="12" name="CuadroTexto 11">
            <a:extLst>
              <a:ext uri="{FF2B5EF4-FFF2-40B4-BE49-F238E27FC236}">
                <a16:creationId xmlns:a16="http://schemas.microsoft.com/office/drawing/2014/main" id="{176AF93E-C637-4FF3-8DC1-983124C0DBD5}"/>
              </a:ext>
            </a:extLst>
          </p:cNvPr>
          <p:cNvSpPr txBox="1"/>
          <p:nvPr/>
        </p:nvSpPr>
        <p:spPr>
          <a:xfrm>
            <a:off x="3542456" y="2281436"/>
            <a:ext cx="504056" cy="338554"/>
          </a:xfrm>
          <a:prstGeom prst="rect">
            <a:avLst/>
          </a:prstGeom>
          <a:noFill/>
        </p:spPr>
        <p:txBody>
          <a:bodyPr wrap="square" rtlCol="0">
            <a:spAutoFit/>
          </a:bodyPr>
          <a:lstStyle/>
          <a:p>
            <a:r>
              <a:rPr lang="es-CO" sz="1600" b="1" dirty="0">
                <a:solidFill>
                  <a:srgbClr val="FF0000"/>
                </a:solidFill>
              </a:rPr>
              <a:t>4</a:t>
            </a:r>
          </a:p>
        </p:txBody>
      </p:sp>
      <p:sp>
        <p:nvSpPr>
          <p:cNvPr id="15" name="CuadroTexto 14">
            <a:extLst>
              <a:ext uri="{FF2B5EF4-FFF2-40B4-BE49-F238E27FC236}">
                <a16:creationId xmlns:a16="http://schemas.microsoft.com/office/drawing/2014/main" id="{4C8CC3F8-E811-41D3-A196-186C6F1E22AA}"/>
              </a:ext>
            </a:extLst>
          </p:cNvPr>
          <p:cNvSpPr txBox="1"/>
          <p:nvPr/>
        </p:nvSpPr>
        <p:spPr>
          <a:xfrm>
            <a:off x="3542456" y="2446938"/>
            <a:ext cx="504056" cy="338554"/>
          </a:xfrm>
          <a:prstGeom prst="rect">
            <a:avLst/>
          </a:prstGeom>
          <a:noFill/>
        </p:spPr>
        <p:txBody>
          <a:bodyPr wrap="square" rtlCol="0">
            <a:spAutoFit/>
          </a:bodyPr>
          <a:lstStyle/>
          <a:p>
            <a:r>
              <a:rPr lang="es-CO" sz="1600" b="1" dirty="0">
                <a:solidFill>
                  <a:srgbClr val="FF0000"/>
                </a:solidFill>
              </a:rPr>
              <a:t>5</a:t>
            </a:r>
          </a:p>
        </p:txBody>
      </p:sp>
      <p:sp>
        <p:nvSpPr>
          <p:cNvPr id="16" name="CuadroTexto 15">
            <a:extLst>
              <a:ext uri="{FF2B5EF4-FFF2-40B4-BE49-F238E27FC236}">
                <a16:creationId xmlns:a16="http://schemas.microsoft.com/office/drawing/2014/main" id="{1C273B0F-8654-4C7A-BBED-5FE6CC0E51E2}"/>
              </a:ext>
            </a:extLst>
          </p:cNvPr>
          <p:cNvSpPr txBox="1"/>
          <p:nvPr/>
        </p:nvSpPr>
        <p:spPr>
          <a:xfrm>
            <a:off x="7286872" y="2230914"/>
            <a:ext cx="504056" cy="338554"/>
          </a:xfrm>
          <a:prstGeom prst="rect">
            <a:avLst/>
          </a:prstGeom>
          <a:noFill/>
        </p:spPr>
        <p:txBody>
          <a:bodyPr wrap="square" rtlCol="0">
            <a:spAutoFit/>
          </a:bodyPr>
          <a:lstStyle/>
          <a:p>
            <a:r>
              <a:rPr lang="es-CO" sz="1600" b="1" dirty="0">
                <a:solidFill>
                  <a:srgbClr val="FF0000"/>
                </a:solidFill>
              </a:rPr>
              <a:t>7</a:t>
            </a:r>
          </a:p>
        </p:txBody>
      </p:sp>
      <p:sp>
        <p:nvSpPr>
          <p:cNvPr id="18" name="CuadroTexto 17">
            <a:extLst>
              <a:ext uri="{FF2B5EF4-FFF2-40B4-BE49-F238E27FC236}">
                <a16:creationId xmlns:a16="http://schemas.microsoft.com/office/drawing/2014/main" id="{AAFB8862-43F9-4136-8944-E94904543D3C}"/>
              </a:ext>
            </a:extLst>
          </p:cNvPr>
          <p:cNvSpPr txBox="1"/>
          <p:nvPr/>
        </p:nvSpPr>
        <p:spPr>
          <a:xfrm>
            <a:off x="683567" y="3001516"/>
            <a:ext cx="8147083" cy="2308324"/>
          </a:xfrm>
          <a:prstGeom prst="rect">
            <a:avLst/>
          </a:prstGeom>
          <a:noFill/>
        </p:spPr>
        <p:txBody>
          <a:bodyPr wrap="square" rtlCol="0">
            <a:spAutoFit/>
          </a:bodyPr>
          <a:lstStyle/>
          <a:p>
            <a:pPr algn="just"/>
            <a:r>
              <a:rPr lang="es-CO" sz="1600" b="1" dirty="0">
                <a:solidFill>
                  <a:srgbClr val="FF0000"/>
                </a:solidFill>
              </a:rPr>
              <a:t>1. </a:t>
            </a:r>
            <a:r>
              <a:rPr lang="es-CO" sz="1600" b="1" dirty="0">
                <a:solidFill>
                  <a:schemeClr val="tx1">
                    <a:lumMod val="95000"/>
                    <a:lumOff val="5000"/>
                  </a:schemeClr>
                </a:solidFill>
              </a:rPr>
              <a:t>Nombre</a:t>
            </a:r>
            <a:r>
              <a:rPr lang="es-CO" sz="1600" b="1" dirty="0">
                <a:solidFill>
                  <a:srgbClr val="FF0000"/>
                </a:solidFill>
              </a:rPr>
              <a:t> </a:t>
            </a:r>
            <a:r>
              <a:rPr lang="es-CO" sz="1600" dirty="0"/>
              <a:t>Colocar el nombre de la Empresa</a:t>
            </a:r>
          </a:p>
          <a:p>
            <a:pPr algn="just"/>
            <a:r>
              <a:rPr lang="es-CO" sz="1600" b="1" dirty="0">
                <a:solidFill>
                  <a:srgbClr val="FF0000"/>
                </a:solidFill>
              </a:rPr>
              <a:t>2. </a:t>
            </a:r>
            <a:r>
              <a:rPr lang="es-CO" sz="1600" b="1" dirty="0">
                <a:solidFill>
                  <a:schemeClr val="tx1">
                    <a:lumMod val="95000"/>
                    <a:lumOff val="5000"/>
                  </a:schemeClr>
                </a:solidFill>
              </a:rPr>
              <a:t>No de Cuenta </a:t>
            </a:r>
            <a:r>
              <a:rPr lang="es-CO" sz="1600" dirty="0"/>
              <a:t>Ingresar los 9 dígitos de la cuenta AV Villas de la Empresa sin separaciones ni caracteres especiales – (Cuenta Origen desde donde se le consignará al empleado) – el ultimo digito es separado “automáticamente” con guion.</a:t>
            </a:r>
          </a:p>
          <a:p>
            <a:pPr algn="just"/>
            <a:r>
              <a:rPr lang="es-CO" sz="1600" b="1" dirty="0">
                <a:solidFill>
                  <a:srgbClr val="FF0000"/>
                </a:solidFill>
              </a:rPr>
              <a:t>3. </a:t>
            </a:r>
            <a:r>
              <a:rPr lang="es-CO" sz="1600" b="1" dirty="0">
                <a:solidFill>
                  <a:schemeClr val="tx1">
                    <a:lumMod val="95000"/>
                    <a:lumOff val="5000"/>
                  </a:schemeClr>
                </a:solidFill>
              </a:rPr>
              <a:t>Teléfono</a:t>
            </a:r>
            <a:r>
              <a:rPr lang="es-CO" sz="1600" b="1" dirty="0">
                <a:solidFill>
                  <a:srgbClr val="FF0000"/>
                </a:solidFill>
              </a:rPr>
              <a:t> </a:t>
            </a:r>
            <a:r>
              <a:rPr lang="es-CO" sz="1600" dirty="0"/>
              <a:t>Ingresar</a:t>
            </a:r>
            <a:r>
              <a:rPr lang="es-CO" sz="1600" dirty="0">
                <a:solidFill>
                  <a:schemeClr val="tx2">
                    <a:lumMod val="50000"/>
                  </a:schemeClr>
                </a:solidFill>
              </a:rPr>
              <a:t> </a:t>
            </a:r>
            <a:r>
              <a:rPr lang="es-CO" sz="1600" dirty="0"/>
              <a:t>Teléfono de la empresa - debe ser numero fijo (7 dígitos)</a:t>
            </a:r>
            <a:endParaRPr lang="es-CO" sz="1600" dirty="0">
              <a:solidFill>
                <a:srgbClr val="FF0000"/>
              </a:solidFill>
            </a:endParaRPr>
          </a:p>
          <a:p>
            <a:pPr algn="just"/>
            <a:r>
              <a:rPr lang="es-CO" sz="1600" b="1" dirty="0">
                <a:solidFill>
                  <a:srgbClr val="FF0000"/>
                </a:solidFill>
              </a:rPr>
              <a:t>4.</a:t>
            </a:r>
            <a:r>
              <a:rPr lang="es-CO" sz="1600" b="1" dirty="0">
                <a:solidFill>
                  <a:schemeClr val="tx1">
                    <a:lumMod val="95000"/>
                    <a:lumOff val="5000"/>
                  </a:schemeClr>
                </a:solidFill>
              </a:rPr>
              <a:t> Dirección </a:t>
            </a:r>
            <a:r>
              <a:rPr lang="es-CO" sz="1600" dirty="0">
                <a:solidFill>
                  <a:schemeClr val="tx1">
                    <a:lumMod val="95000"/>
                    <a:lumOff val="5000"/>
                  </a:schemeClr>
                </a:solidFill>
              </a:rPr>
              <a:t>Ingresar la dirección de la empresa, se permiten caracteres como # , -,  N°</a:t>
            </a:r>
          </a:p>
          <a:p>
            <a:pPr algn="just"/>
            <a:r>
              <a:rPr lang="es-CO" sz="1600" b="1" dirty="0">
                <a:solidFill>
                  <a:srgbClr val="FF0000"/>
                </a:solidFill>
              </a:rPr>
              <a:t>5.</a:t>
            </a:r>
            <a:r>
              <a:rPr lang="es-CO" sz="1600" b="1" dirty="0">
                <a:solidFill>
                  <a:schemeClr val="tx1">
                    <a:lumMod val="95000"/>
                    <a:lumOff val="5000"/>
                  </a:schemeClr>
                </a:solidFill>
              </a:rPr>
              <a:t> Ciudad </a:t>
            </a:r>
            <a:r>
              <a:rPr lang="es-CO" sz="1600" dirty="0">
                <a:solidFill>
                  <a:schemeClr val="tx1">
                    <a:lumMod val="95000"/>
                    <a:lumOff val="5000"/>
                  </a:schemeClr>
                </a:solidFill>
              </a:rPr>
              <a:t>Seleccionar de la lista desplegable la Ciudad donde esta situada la empresa</a:t>
            </a:r>
          </a:p>
          <a:p>
            <a:pPr algn="just"/>
            <a:r>
              <a:rPr lang="es-CO" sz="1600" b="1" dirty="0">
                <a:solidFill>
                  <a:srgbClr val="FF0000"/>
                </a:solidFill>
              </a:rPr>
              <a:t>6</a:t>
            </a:r>
            <a:r>
              <a:rPr lang="es-CO" sz="1600" dirty="0">
                <a:solidFill>
                  <a:schemeClr val="tx1">
                    <a:lumMod val="95000"/>
                    <a:lumOff val="5000"/>
                  </a:schemeClr>
                </a:solidFill>
              </a:rPr>
              <a:t>. </a:t>
            </a:r>
            <a:r>
              <a:rPr lang="es-CO" sz="1600" b="1" dirty="0">
                <a:solidFill>
                  <a:schemeClr val="tx1">
                    <a:lumMod val="95000"/>
                    <a:lumOff val="5000"/>
                  </a:schemeClr>
                </a:solidFill>
              </a:rPr>
              <a:t>Actividad Económica: </a:t>
            </a:r>
            <a:r>
              <a:rPr lang="es-CO" sz="1600" dirty="0">
                <a:solidFill>
                  <a:schemeClr val="tx1">
                    <a:lumMod val="95000"/>
                    <a:lumOff val="5000"/>
                  </a:schemeClr>
                </a:solidFill>
              </a:rPr>
              <a:t>Seleccionar si la empresa pertenece al sector Publico o Privado</a:t>
            </a:r>
          </a:p>
          <a:p>
            <a:pPr algn="just"/>
            <a:r>
              <a:rPr lang="es-CO" sz="1600" b="1" dirty="0">
                <a:solidFill>
                  <a:srgbClr val="FF0000"/>
                </a:solidFill>
              </a:rPr>
              <a:t>6.</a:t>
            </a:r>
            <a:r>
              <a:rPr lang="es-CO" sz="1600" b="1" dirty="0"/>
              <a:t> Total Registros </a:t>
            </a:r>
            <a:r>
              <a:rPr lang="es-CO" sz="1600" dirty="0"/>
              <a:t>Colocar la cantidad total de personas a abrir cuenta</a:t>
            </a:r>
          </a:p>
        </p:txBody>
      </p:sp>
      <p:sp>
        <p:nvSpPr>
          <p:cNvPr id="19" name="Rectángulo 18">
            <a:extLst>
              <a:ext uri="{FF2B5EF4-FFF2-40B4-BE49-F238E27FC236}">
                <a16:creationId xmlns:a16="http://schemas.microsoft.com/office/drawing/2014/main" id="{D6BA7AEB-E013-4766-B079-DB2589249F16}"/>
              </a:ext>
            </a:extLst>
          </p:cNvPr>
          <p:cNvSpPr/>
          <p:nvPr/>
        </p:nvSpPr>
        <p:spPr>
          <a:xfrm>
            <a:off x="411147" y="766898"/>
            <a:ext cx="8419504" cy="646331"/>
          </a:xfrm>
          <a:prstGeom prst="rect">
            <a:avLst/>
          </a:prstGeom>
          <a:solidFill>
            <a:schemeClr val="accent3">
              <a:lumMod val="40000"/>
              <a:lumOff val="60000"/>
            </a:schemeClr>
          </a:solidFill>
          <a:ln>
            <a:solidFill>
              <a:schemeClr val="accent3">
                <a:lumMod val="50000"/>
              </a:schemeClr>
            </a:solidFill>
            <a:prstDash val="sysDash"/>
          </a:ln>
        </p:spPr>
        <p:txBody>
          <a:bodyPr wrap="square">
            <a:spAutoFit/>
          </a:bodyPr>
          <a:lstStyle/>
          <a:p>
            <a:pPr algn="just">
              <a:spcAft>
                <a:spcPts val="0"/>
              </a:spcAft>
            </a:pPr>
            <a:r>
              <a:rPr lang="es-CO" dirty="0">
                <a:latin typeface="Calibri" panose="020F0502020204030204" pitchFamily="34" charset="0"/>
                <a:cs typeface="Times New Roman" panose="02020603050405020304" pitchFamily="18" charset="0"/>
              </a:rPr>
              <a:t>Diligenciar manteniendo el </a:t>
            </a:r>
            <a:r>
              <a:rPr lang="es-CO" u="sng" dirty="0">
                <a:latin typeface="Calibri" panose="020F0502020204030204" pitchFamily="34" charset="0"/>
                <a:cs typeface="Times New Roman" panose="02020603050405020304" pitchFamily="18" charset="0"/>
              </a:rPr>
              <a:t>formato</a:t>
            </a:r>
            <a:r>
              <a:rPr lang="es-CO" dirty="0">
                <a:latin typeface="Calibri" panose="020F0502020204030204" pitchFamily="34" charset="0"/>
                <a:cs typeface="Times New Roman" panose="02020603050405020304" pitchFamily="18" charset="0"/>
              </a:rPr>
              <a:t> de cada campo en el Generador de Archivos, en el caso de copiar la información de otro archivo, </a:t>
            </a:r>
            <a:r>
              <a:rPr lang="es-CO" b="1" dirty="0">
                <a:latin typeface="Calibri" panose="020F0502020204030204" pitchFamily="34" charset="0"/>
                <a:cs typeface="Times New Roman" panose="02020603050405020304" pitchFamily="18" charset="0"/>
              </a:rPr>
              <a:t>pegar sin formato </a:t>
            </a:r>
            <a:r>
              <a:rPr lang="es-CO" dirty="0">
                <a:latin typeface="Calibri" panose="020F0502020204030204" pitchFamily="34" charset="0"/>
                <a:cs typeface="Times New Roman" panose="02020603050405020304" pitchFamily="18" charset="0"/>
              </a:rPr>
              <a:t>en el generador.</a:t>
            </a:r>
            <a:endParaRPr lang="es-CO" dirty="0">
              <a:latin typeface="Calibri" panose="020F0502020204030204" pitchFamily="34" charset="0"/>
              <a:ea typeface="Calibri" panose="020F0502020204030204" pitchFamily="34" charset="0"/>
              <a:cs typeface="Times New Roman" panose="02020603050405020304" pitchFamily="18" charset="0"/>
            </a:endParaRPr>
          </a:p>
        </p:txBody>
      </p:sp>
      <p:sp>
        <p:nvSpPr>
          <p:cNvPr id="17" name="CuadroTexto 16">
            <a:extLst>
              <a:ext uri="{FF2B5EF4-FFF2-40B4-BE49-F238E27FC236}">
                <a16:creationId xmlns:a16="http://schemas.microsoft.com/office/drawing/2014/main" id="{67D8C779-142A-4FFB-BBF3-842FFB716D49}"/>
              </a:ext>
            </a:extLst>
          </p:cNvPr>
          <p:cNvSpPr txBox="1"/>
          <p:nvPr/>
        </p:nvSpPr>
        <p:spPr>
          <a:xfrm>
            <a:off x="3542456" y="2641952"/>
            <a:ext cx="504056" cy="338554"/>
          </a:xfrm>
          <a:prstGeom prst="rect">
            <a:avLst/>
          </a:prstGeom>
          <a:noFill/>
        </p:spPr>
        <p:txBody>
          <a:bodyPr wrap="square" rtlCol="0">
            <a:spAutoFit/>
          </a:bodyPr>
          <a:lstStyle/>
          <a:p>
            <a:r>
              <a:rPr lang="es-CO" sz="1600" b="1" dirty="0">
                <a:solidFill>
                  <a:srgbClr val="FF0000"/>
                </a:solidFill>
              </a:rPr>
              <a:t>6</a:t>
            </a:r>
          </a:p>
        </p:txBody>
      </p:sp>
    </p:spTree>
    <p:extLst>
      <p:ext uri="{BB962C8B-B14F-4D97-AF65-F5344CB8AC3E}">
        <p14:creationId xmlns:p14="http://schemas.microsoft.com/office/powerpoint/2010/main" val="3680024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lecha: pentágono 26">
            <a:extLst>
              <a:ext uri="{FF2B5EF4-FFF2-40B4-BE49-F238E27FC236}">
                <a16:creationId xmlns:a16="http://schemas.microsoft.com/office/drawing/2014/main" id="{913625DF-C083-41DB-B778-5FD9B8102ACC}"/>
              </a:ext>
            </a:extLst>
          </p:cNvPr>
          <p:cNvSpPr/>
          <p:nvPr/>
        </p:nvSpPr>
        <p:spPr>
          <a:xfrm>
            <a:off x="0" y="0"/>
            <a:ext cx="3744416" cy="638353"/>
          </a:xfrm>
          <a:prstGeom prst="homePlate">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5" name="Imagen 4">
            <a:extLst>
              <a:ext uri="{FF2B5EF4-FFF2-40B4-BE49-F238E27FC236}">
                <a16:creationId xmlns:a16="http://schemas.microsoft.com/office/drawing/2014/main" id="{E773B37A-52A9-4A65-9673-D3AC0E10ABC7}"/>
              </a:ext>
            </a:extLst>
          </p:cNvPr>
          <p:cNvPicPr>
            <a:picLocks noChangeAspect="1"/>
          </p:cNvPicPr>
          <p:nvPr/>
        </p:nvPicPr>
        <p:blipFill>
          <a:blip r:embed="rId3"/>
          <a:stretch>
            <a:fillRect/>
          </a:stretch>
        </p:blipFill>
        <p:spPr>
          <a:xfrm>
            <a:off x="0" y="1561356"/>
            <a:ext cx="9144000" cy="1008993"/>
          </a:xfrm>
          <a:prstGeom prst="rect">
            <a:avLst/>
          </a:prstGeom>
        </p:spPr>
      </p:pic>
      <p:sp>
        <p:nvSpPr>
          <p:cNvPr id="8" name="Rectángulo 7">
            <a:extLst>
              <a:ext uri="{FF2B5EF4-FFF2-40B4-BE49-F238E27FC236}">
                <a16:creationId xmlns:a16="http://schemas.microsoft.com/office/drawing/2014/main" id="{67B906BA-F5FC-4E86-84A9-A10D8E32343B}"/>
              </a:ext>
            </a:extLst>
          </p:cNvPr>
          <p:cNvSpPr/>
          <p:nvPr/>
        </p:nvSpPr>
        <p:spPr>
          <a:xfrm>
            <a:off x="107504" y="111904"/>
            <a:ext cx="3498576" cy="369332"/>
          </a:xfrm>
          <a:prstGeom prst="rect">
            <a:avLst/>
          </a:prstGeom>
        </p:spPr>
        <p:txBody>
          <a:bodyPr wrap="square">
            <a:spAutoFit/>
          </a:bodyPr>
          <a:lstStyle/>
          <a:p>
            <a:pPr algn="just">
              <a:spcAft>
                <a:spcPts val="0"/>
              </a:spcAft>
            </a:pPr>
            <a:r>
              <a:rPr lang="es-CO" b="1" dirty="0">
                <a:latin typeface="Calibri" panose="020F0502020204030204" pitchFamily="34" charset="0"/>
                <a:ea typeface="Calibri" panose="020F0502020204030204" pitchFamily="34" charset="0"/>
                <a:cs typeface="Times New Roman" panose="02020603050405020304" pitchFamily="18" charset="0"/>
              </a:rPr>
              <a:t>INFORMACIÓN DE PERSONAS</a:t>
            </a:r>
          </a:p>
        </p:txBody>
      </p:sp>
      <p:sp>
        <p:nvSpPr>
          <p:cNvPr id="9" name="CuadroTexto 8">
            <a:extLst>
              <a:ext uri="{FF2B5EF4-FFF2-40B4-BE49-F238E27FC236}">
                <a16:creationId xmlns:a16="http://schemas.microsoft.com/office/drawing/2014/main" id="{467F749B-B081-4A4D-85A3-0C0A77038F62}"/>
              </a:ext>
            </a:extLst>
          </p:cNvPr>
          <p:cNvSpPr txBox="1"/>
          <p:nvPr/>
        </p:nvSpPr>
        <p:spPr>
          <a:xfrm>
            <a:off x="179512" y="2086898"/>
            <a:ext cx="504056" cy="338554"/>
          </a:xfrm>
          <a:prstGeom prst="rect">
            <a:avLst/>
          </a:prstGeom>
          <a:noFill/>
        </p:spPr>
        <p:txBody>
          <a:bodyPr wrap="square" rtlCol="0">
            <a:spAutoFit/>
          </a:bodyPr>
          <a:lstStyle/>
          <a:p>
            <a:r>
              <a:rPr lang="es-CO" sz="1600" b="1" dirty="0">
                <a:solidFill>
                  <a:srgbClr val="FF0000"/>
                </a:solidFill>
              </a:rPr>
              <a:t>1</a:t>
            </a:r>
          </a:p>
        </p:txBody>
      </p:sp>
      <p:sp>
        <p:nvSpPr>
          <p:cNvPr id="10" name="CuadroTexto 9">
            <a:extLst>
              <a:ext uri="{FF2B5EF4-FFF2-40B4-BE49-F238E27FC236}">
                <a16:creationId xmlns:a16="http://schemas.microsoft.com/office/drawing/2014/main" id="{FBC3B89E-767F-4494-9814-8CCEE56EE77B}"/>
              </a:ext>
            </a:extLst>
          </p:cNvPr>
          <p:cNvSpPr txBox="1"/>
          <p:nvPr/>
        </p:nvSpPr>
        <p:spPr>
          <a:xfrm>
            <a:off x="827584" y="2086898"/>
            <a:ext cx="504056" cy="338554"/>
          </a:xfrm>
          <a:prstGeom prst="rect">
            <a:avLst/>
          </a:prstGeom>
          <a:noFill/>
        </p:spPr>
        <p:txBody>
          <a:bodyPr wrap="square" rtlCol="0">
            <a:spAutoFit/>
          </a:bodyPr>
          <a:lstStyle/>
          <a:p>
            <a:r>
              <a:rPr lang="es-CO" sz="1600" b="1" dirty="0">
                <a:solidFill>
                  <a:srgbClr val="FF0000"/>
                </a:solidFill>
              </a:rPr>
              <a:t>2</a:t>
            </a:r>
          </a:p>
        </p:txBody>
      </p:sp>
      <p:sp>
        <p:nvSpPr>
          <p:cNvPr id="11" name="CuadroTexto 10">
            <a:extLst>
              <a:ext uri="{FF2B5EF4-FFF2-40B4-BE49-F238E27FC236}">
                <a16:creationId xmlns:a16="http://schemas.microsoft.com/office/drawing/2014/main" id="{DE004EC5-9BAD-4632-9FD1-418C62FC81DE}"/>
              </a:ext>
            </a:extLst>
          </p:cNvPr>
          <p:cNvSpPr txBox="1"/>
          <p:nvPr/>
        </p:nvSpPr>
        <p:spPr>
          <a:xfrm>
            <a:off x="1403648" y="2086898"/>
            <a:ext cx="504056" cy="338554"/>
          </a:xfrm>
          <a:prstGeom prst="rect">
            <a:avLst/>
          </a:prstGeom>
          <a:noFill/>
        </p:spPr>
        <p:txBody>
          <a:bodyPr wrap="square" rtlCol="0">
            <a:spAutoFit/>
          </a:bodyPr>
          <a:lstStyle/>
          <a:p>
            <a:r>
              <a:rPr lang="es-CO" sz="1600" b="1" dirty="0">
                <a:solidFill>
                  <a:srgbClr val="FF0000"/>
                </a:solidFill>
              </a:rPr>
              <a:t>3</a:t>
            </a:r>
          </a:p>
        </p:txBody>
      </p:sp>
      <p:sp>
        <p:nvSpPr>
          <p:cNvPr id="12" name="CuadroTexto 11">
            <a:extLst>
              <a:ext uri="{FF2B5EF4-FFF2-40B4-BE49-F238E27FC236}">
                <a16:creationId xmlns:a16="http://schemas.microsoft.com/office/drawing/2014/main" id="{BA412180-7C4D-4D45-B789-330267B2F7F3}"/>
              </a:ext>
            </a:extLst>
          </p:cNvPr>
          <p:cNvSpPr txBox="1"/>
          <p:nvPr/>
        </p:nvSpPr>
        <p:spPr>
          <a:xfrm>
            <a:off x="1953862" y="2086898"/>
            <a:ext cx="504056" cy="338554"/>
          </a:xfrm>
          <a:prstGeom prst="rect">
            <a:avLst/>
          </a:prstGeom>
          <a:noFill/>
        </p:spPr>
        <p:txBody>
          <a:bodyPr wrap="square" rtlCol="0">
            <a:spAutoFit/>
          </a:bodyPr>
          <a:lstStyle/>
          <a:p>
            <a:r>
              <a:rPr lang="es-CO" sz="1600" b="1" dirty="0">
                <a:solidFill>
                  <a:srgbClr val="FF0000"/>
                </a:solidFill>
              </a:rPr>
              <a:t>4</a:t>
            </a:r>
          </a:p>
        </p:txBody>
      </p:sp>
      <p:sp>
        <p:nvSpPr>
          <p:cNvPr id="13" name="CuadroTexto 12">
            <a:extLst>
              <a:ext uri="{FF2B5EF4-FFF2-40B4-BE49-F238E27FC236}">
                <a16:creationId xmlns:a16="http://schemas.microsoft.com/office/drawing/2014/main" id="{8CD362F4-5D6C-4419-BF1B-877183525D3B}"/>
              </a:ext>
            </a:extLst>
          </p:cNvPr>
          <p:cNvSpPr txBox="1"/>
          <p:nvPr/>
        </p:nvSpPr>
        <p:spPr>
          <a:xfrm>
            <a:off x="2545312" y="2086898"/>
            <a:ext cx="504056" cy="338554"/>
          </a:xfrm>
          <a:prstGeom prst="rect">
            <a:avLst/>
          </a:prstGeom>
          <a:noFill/>
        </p:spPr>
        <p:txBody>
          <a:bodyPr wrap="square" rtlCol="0">
            <a:spAutoFit/>
          </a:bodyPr>
          <a:lstStyle/>
          <a:p>
            <a:r>
              <a:rPr lang="es-CO" sz="1600" b="1" dirty="0">
                <a:solidFill>
                  <a:srgbClr val="FF0000"/>
                </a:solidFill>
              </a:rPr>
              <a:t>5</a:t>
            </a:r>
          </a:p>
        </p:txBody>
      </p:sp>
      <p:sp>
        <p:nvSpPr>
          <p:cNvPr id="14" name="CuadroTexto 13">
            <a:extLst>
              <a:ext uri="{FF2B5EF4-FFF2-40B4-BE49-F238E27FC236}">
                <a16:creationId xmlns:a16="http://schemas.microsoft.com/office/drawing/2014/main" id="{9282BACC-EFD9-4FCD-9C79-A9A6E7A4592A}"/>
              </a:ext>
            </a:extLst>
          </p:cNvPr>
          <p:cNvSpPr txBox="1"/>
          <p:nvPr/>
        </p:nvSpPr>
        <p:spPr>
          <a:xfrm>
            <a:off x="2987824" y="2086898"/>
            <a:ext cx="504056" cy="338554"/>
          </a:xfrm>
          <a:prstGeom prst="rect">
            <a:avLst/>
          </a:prstGeom>
          <a:noFill/>
        </p:spPr>
        <p:txBody>
          <a:bodyPr wrap="square" rtlCol="0">
            <a:spAutoFit/>
          </a:bodyPr>
          <a:lstStyle/>
          <a:p>
            <a:r>
              <a:rPr lang="es-CO" sz="1600" b="1" dirty="0">
                <a:solidFill>
                  <a:srgbClr val="FF0000"/>
                </a:solidFill>
              </a:rPr>
              <a:t>6</a:t>
            </a:r>
          </a:p>
        </p:txBody>
      </p:sp>
      <p:sp>
        <p:nvSpPr>
          <p:cNvPr id="15" name="CuadroTexto 14">
            <a:extLst>
              <a:ext uri="{FF2B5EF4-FFF2-40B4-BE49-F238E27FC236}">
                <a16:creationId xmlns:a16="http://schemas.microsoft.com/office/drawing/2014/main" id="{35B80722-8B6C-4063-A064-0581CE04F7FE}"/>
              </a:ext>
            </a:extLst>
          </p:cNvPr>
          <p:cNvSpPr txBox="1"/>
          <p:nvPr/>
        </p:nvSpPr>
        <p:spPr>
          <a:xfrm>
            <a:off x="3563888" y="2086898"/>
            <a:ext cx="504056" cy="338554"/>
          </a:xfrm>
          <a:prstGeom prst="rect">
            <a:avLst/>
          </a:prstGeom>
          <a:noFill/>
        </p:spPr>
        <p:txBody>
          <a:bodyPr wrap="square" rtlCol="0">
            <a:spAutoFit/>
          </a:bodyPr>
          <a:lstStyle/>
          <a:p>
            <a:r>
              <a:rPr lang="es-CO" sz="1600" b="1" dirty="0">
                <a:solidFill>
                  <a:srgbClr val="FF0000"/>
                </a:solidFill>
              </a:rPr>
              <a:t>7</a:t>
            </a:r>
          </a:p>
        </p:txBody>
      </p:sp>
      <p:sp>
        <p:nvSpPr>
          <p:cNvPr id="16" name="CuadroTexto 15">
            <a:extLst>
              <a:ext uri="{FF2B5EF4-FFF2-40B4-BE49-F238E27FC236}">
                <a16:creationId xmlns:a16="http://schemas.microsoft.com/office/drawing/2014/main" id="{CE981D8F-099D-496A-8680-FD46C7874FF6}"/>
              </a:ext>
            </a:extLst>
          </p:cNvPr>
          <p:cNvSpPr txBox="1"/>
          <p:nvPr/>
        </p:nvSpPr>
        <p:spPr>
          <a:xfrm>
            <a:off x="4139952" y="2086898"/>
            <a:ext cx="504056" cy="338554"/>
          </a:xfrm>
          <a:prstGeom prst="rect">
            <a:avLst/>
          </a:prstGeom>
          <a:noFill/>
        </p:spPr>
        <p:txBody>
          <a:bodyPr wrap="square" rtlCol="0">
            <a:spAutoFit/>
          </a:bodyPr>
          <a:lstStyle/>
          <a:p>
            <a:r>
              <a:rPr lang="es-CO" sz="1600" b="1" dirty="0">
                <a:solidFill>
                  <a:srgbClr val="FF0000"/>
                </a:solidFill>
              </a:rPr>
              <a:t>8</a:t>
            </a:r>
          </a:p>
        </p:txBody>
      </p:sp>
      <p:sp>
        <p:nvSpPr>
          <p:cNvPr id="18" name="CuadroTexto 17">
            <a:extLst>
              <a:ext uri="{FF2B5EF4-FFF2-40B4-BE49-F238E27FC236}">
                <a16:creationId xmlns:a16="http://schemas.microsoft.com/office/drawing/2014/main" id="{09ACB91F-1E27-4290-BF6E-2478F551782E}"/>
              </a:ext>
            </a:extLst>
          </p:cNvPr>
          <p:cNvSpPr txBox="1"/>
          <p:nvPr/>
        </p:nvSpPr>
        <p:spPr>
          <a:xfrm>
            <a:off x="4716016" y="2086898"/>
            <a:ext cx="504056" cy="338554"/>
          </a:xfrm>
          <a:prstGeom prst="rect">
            <a:avLst/>
          </a:prstGeom>
          <a:noFill/>
        </p:spPr>
        <p:txBody>
          <a:bodyPr wrap="square" rtlCol="0">
            <a:spAutoFit/>
          </a:bodyPr>
          <a:lstStyle/>
          <a:p>
            <a:r>
              <a:rPr lang="es-CO" sz="1600" b="1" dirty="0">
                <a:solidFill>
                  <a:srgbClr val="FF0000"/>
                </a:solidFill>
              </a:rPr>
              <a:t>9</a:t>
            </a:r>
          </a:p>
        </p:txBody>
      </p:sp>
      <p:sp>
        <p:nvSpPr>
          <p:cNvPr id="19" name="CuadroTexto 18">
            <a:extLst>
              <a:ext uri="{FF2B5EF4-FFF2-40B4-BE49-F238E27FC236}">
                <a16:creationId xmlns:a16="http://schemas.microsoft.com/office/drawing/2014/main" id="{DB9A92F7-6349-4BE1-8FA6-5AD97CB35299}"/>
              </a:ext>
            </a:extLst>
          </p:cNvPr>
          <p:cNvSpPr txBox="1"/>
          <p:nvPr/>
        </p:nvSpPr>
        <p:spPr>
          <a:xfrm>
            <a:off x="5220072" y="2086898"/>
            <a:ext cx="504056" cy="338554"/>
          </a:xfrm>
          <a:prstGeom prst="rect">
            <a:avLst/>
          </a:prstGeom>
          <a:noFill/>
        </p:spPr>
        <p:txBody>
          <a:bodyPr wrap="square" rtlCol="0">
            <a:spAutoFit/>
          </a:bodyPr>
          <a:lstStyle/>
          <a:p>
            <a:r>
              <a:rPr lang="es-CO" sz="1600" b="1" dirty="0">
                <a:solidFill>
                  <a:srgbClr val="FF0000"/>
                </a:solidFill>
              </a:rPr>
              <a:t>10</a:t>
            </a:r>
          </a:p>
        </p:txBody>
      </p:sp>
      <p:sp>
        <p:nvSpPr>
          <p:cNvPr id="20" name="CuadroTexto 19">
            <a:extLst>
              <a:ext uri="{FF2B5EF4-FFF2-40B4-BE49-F238E27FC236}">
                <a16:creationId xmlns:a16="http://schemas.microsoft.com/office/drawing/2014/main" id="{BC7848CC-97F2-436E-899D-3F89F74EB61F}"/>
              </a:ext>
            </a:extLst>
          </p:cNvPr>
          <p:cNvSpPr txBox="1"/>
          <p:nvPr/>
        </p:nvSpPr>
        <p:spPr>
          <a:xfrm>
            <a:off x="5796136" y="2086898"/>
            <a:ext cx="504056" cy="338554"/>
          </a:xfrm>
          <a:prstGeom prst="rect">
            <a:avLst/>
          </a:prstGeom>
          <a:noFill/>
        </p:spPr>
        <p:txBody>
          <a:bodyPr wrap="square" rtlCol="0">
            <a:spAutoFit/>
          </a:bodyPr>
          <a:lstStyle/>
          <a:p>
            <a:r>
              <a:rPr lang="es-CO" sz="1600" b="1" dirty="0">
                <a:solidFill>
                  <a:srgbClr val="FF0000"/>
                </a:solidFill>
              </a:rPr>
              <a:t>11</a:t>
            </a:r>
          </a:p>
        </p:txBody>
      </p:sp>
      <p:sp>
        <p:nvSpPr>
          <p:cNvPr id="21" name="CuadroTexto 20">
            <a:extLst>
              <a:ext uri="{FF2B5EF4-FFF2-40B4-BE49-F238E27FC236}">
                <a16:creationId xmlns:a16="http://schemas.microsoft.com/office/drawing/2014/main" id="{34A02E30-791E-4BCD-87C5-F33F80E90629}"/>
              </a:ext>
            </a:extLst>
          </p:cNvPr>
          <p:cNvSpPr txBox="1"/>
          <p:nvPr/>
        </p:nvSpPr>
        <p:spPr>
          <a:xfrm>
            <a:off x="6516216" y="2086898"/>
            <a:ext cx="504056" cy="338554"/>
          </a:xfrm>
          <a:prstGeom prst="rect">
            <a:avLst/>
          </a:prstGeom>
          <a:noFill/>
        </p:spPr>
        <p:txBody>
          <a:bodyPr wrap="square" rtlCol="0">
            <a:spAutoFit/>
          </a:bodyPr>
          <a:lstStyle/>
          <a:p>
            <a:r>
              <a:rPr lang="es-CO" sz="1600" b="1" dirty="0">
                <a:solidFill>
                  <a:srgbClr val="FF0000"/>
                </a:solidFill>
              </a:rPr>
              <a:t>12</a:t>
            </a:r>
          </a:p>
        </p:txBody>
      </p:sp>
      <p:sp>
        <p:nvSpPr>
          <p:cNvPr id="22" name="CuadroTexto 21">
            <a:extLst>
              <a:ext uri="{FF2B5EF4-FFF2-40B4-BE49-F238E27FC236}">
                <a16:creationId xmlns:a16="http://schemas.microsoft.com/office/drawing/2014/main" id="{CDAA9FFD-241A-479A-B2CF-645EB13D84D9}"/>
              </a:ext>
            </a:extLst>
          </p:cNvPr>
          <p:cNvSpPr txBox="1"/>
          <p:nvPr/>
        </p:nvSpPr>
        <p:spPr>
          <a:xfrm>
            <a:off x="7092280" y="2086898"/>
            <a:ext cx="504056" cy="338554"/>
          </a:xfrm>
          <a:prstGeom prst="rect">
            <a:avLst/>
          </a:prstGeom>
          <a:noFill/>
        </p:spPr>
        <p:txBody>
          <a:bodyPr wrap="square" rtlCol="0">
            <a:spAutoFit/>
          </a:bodyPr>
          <a:lstStyle/>
          <a:p>
            <a:r>
              <a:rPr lang="es-CO" sz="1600" b="1" dirty="0">
                <a:solidFill>
                  <a:srgbClr val="FF0000"/>
                </a:solidFill>
              </a:rPr>
              <a:t>13</a:t>
            </a:r>
          </a:p>
        </p:txBody>
      </p:sp>
      <p:sp>
        <p:nvSpPr>
          <p:cNvPr id="23" name="CuadroTexto 22">
            <a:extLst>
              <a:ext uri="{FF2B5EF4-FFF2-40B4-BE49-F238E27FC236}">
                <a16:creationId xmlns:a16="http://schemas.microsoft.com/office/drawing/2014/main" id="{4BAE6B86-54CF-41B9-953A-1C17FC1C5FEB}"/>
              </a:ext>
            </a:extLst>
          </p:cNvPr>
          <p:cNvSpPr txBox="1"/>
          <p:nvPr/>
        </p:nvSpPr>
        <p:spPr>
          <a:xfrm>
            <a:off x="7668344" y="2086898"/>
            <a:ext cx="504056" cy="338554"/>
          </a:xfrm>
          <a:prstGeom prst="rect">
            <a:avLst/>
          </a:prstGeom>
          <a:noFill/>
        </p:spPr>
        <p:txBody>
          <a:bodyPr wrap="square" rtlCol="0">
            <a:spAutoFit/>
          </a:bodyPr>
          <a:lstStyle/>
          <a:p>
            <a:r>
              <a:rPr lang="es-CO" sz="1600" b="1" dirty="0">
                <a:solidFill>
                  <a:srgbClr val="FF0000"/>
                </a:solidFill>
              </a:rPr>
              <a:t>14</a:t>
            </a:r>
          </a:p>
        </p:txBody>
      </p:sp>
      <p:sp>
        <p:nvSpPr>
          <p:cNvPr id="24" name="CuadroTexto 23">
            <a:extLst>
              <a:ext uri="{FF2B5EF4-FFF2-40B4-BE49-F238E27FC236}">
                <a16:creationId xmlns:a16="http://schemas.microsoft.com/office/drawing/2014/main" id="{CCCEB5C6-D477-4EE5-AB05-BAE6DD3B975B}"/>
              </a:ext>
            </a:extLst>
          </p:cNvPr>
          <p:cNvSpPr txBox="1"/>
          <p:nvPr/>
        </p:nvSpPr>
        <p:spPr>
          <a:xfrm>
            <a:off x="8459809" y="2086898"/>
            <a:ext cx="504056" cy="338554"/>
          </a:xfrm>
          <a:prstGeom prst="rect">
            <a:avLst/>
          </a:prstGeom>
          <a:noFill/>
        </p:spPr>
        <p:txBody>
          <a:bodyPr wrap="square" rtlCol="0">
            <a:spAutoFit/>
          </a:bodyPr>
          <a:lstStyle/>
          <a:p>
            <a:r>
              <a:rPr lang="es-CO" sz="1600" b="1" dirty="0">
                <a:solidFill>
                  <a:srgbClr val="FF0000"/>
                </a:solidFill>
              </a:rPr>
              <a:t>15</a:t>
            </a:r>
          </a:p>
        </p:txBody>
      </p:sp>
      <p:sp>
        <p:nvSpPr>
          <p:cNvPr id="25" name="Rectángulo 24">
            <a:extLst>
              <a:ext uri="{FF2B5EF4-FFF2-40B4-BE49-F238E27FC236}">
                <a16:creationId xmlns:a16="http://schemas.microsoft.com/office/drawing/2014/main" id="{E97E70AD-FFA4-41C0-A081-B9493C4F1518}"/>
              </a:ext>
            </a:extLst>
          </p:cNvPr>
          <p:cNvSpPr/>
          <p:nvPr/>
        </p:nvSpPr>
        <p:spPr>
          <a:xfrm>
            <a:off x="292354" y="743605"/>
            <a:ext cx="8419504" cy="646331"/>
          </a:xfrm>
          <a:prstGeom prst="rect">
            <a:avLst/>
          </a:prstGeom>
          <a:solidFill>
            <a:schemeClr val="accent2">
              <a:lumMod val="20000"/>
              <a:lumOff val="80000"/>
            </a:schemeClr>
          </a:solidFill>
          <a:ln>
            <a:solidFill>
              <a:schemeClr val="accent2">
                <a:lumMod val="75000"/>
              </a:schemeClr>
            </a:solidFill>
            <a:prstDash val="sysDash"/>
          </a:ln>
        </p:spPr>
        <p:txBody>
          <a:bodyPr wrap="square">
            <a:spAutoFit/>
          </a:bodyPr>
          <a:lstStyle/>
          <a:p>
            <a:pPr algn="just">
              <a:spcAft>
                <a:spcPts val="0"/>
              </a:spcAft>
            </a:pPr>
            <a:r>
              <a:rPr lang="es-CO" dirty="0">
                <a:latin typeface="Calibri" panose="020F0502020204030204" pitchFamily="34" charset="0"/>
                <a:cs typeface="Times New Roman" panose="02020603050405020304" pitchFamily="18" charset="0"/>
              </a:rPr>
              <a:t>Diligenciar manteniendo el </a:t>
            </a:r>
            <a:r>
              <a:rPr lang="es-CO" u="sng" dirty="0">
                <a:latin typeface="Calibri" panose="020F0502020204030204" pitchFamily="34" charset="0"/>
                <a:cs typeface="Times New Roman" panose="02020603050405020304" pitchFamily="18" charset="0"/>
              </a:rPr>
              <a:t>formato</a:t>
            </a:r>
            <a:r>
              <a:rPr lang="es-CO" dirty="0">
                <a:latin typeface="Calibri" panose="020F0502020204030204" pitchFamily="34" charset="0"/>
                <a:cs typeface="Times New Roman" panose="02020603050405020304" pitchFamily="18" charset="0"/>
              </a:rPr>
              <a:t> de cada campo en el Generador de Archivos, en el caso de copiar la información de otro archivo, </a:t>
            </a:r>
            <a:r>
              <a:rPr lang="es-CO" b="1" dirty="0">
                <a:latin typeface="Calibri" panose="020F0502020204030204" pitchFamily="34" charset="0"/>
                <a:cs typeface="Times New Roman" panose="02020603050405020304" pitchFamily="18" charset="0"/>
              </a:rPr>
              <a:t>pegar sin formato </a:t>
            </a:r>
            <a:r>
              <a:rPr lang="es-CO" dirty="0">
                <a:latin typeface="Calibri" panose="020F0502020204030204" pitchFamily="34" charset="0"/>
                <a:cs typeface="Times New Roman" panose="02020603050405020304" pitchFamily="18" charset="0"/>
              </a:rPr>
              <a:t>en el generador.</a:t>
            </a:r>
            <a:endParaRPr lang="es-CO" dirty="0">
              <a:latin typeface="Calibri" panose="020F0502020204030204" pitchFamily="34" charset="0"/>
              <a:ea typeface="Calibri" panose="020F0502020204030204" pitchFamily="34" charset="0"/>
              <a:cs typeface="Times New Roman" panose="02020603050405020304" pitchFamily="18" charset="0"/>
            </a:endParaRPr>
          </a:p>
        </p:txBody>
      </p:sp>
      <p:sp>
        <p:nvSpPr>
          <p:cNvPr id="26" name="CuadroTexto 25">
            <a:extLst>
              <a:ext uri="{FF2B5EF4-FFF2-40B4-BE49-F238E27FC236}">
                <a16:creationId xmlns:a16="http://schemas.microsoft.com/office/drawing/2014/main" id="{A6D437EB-F2DB-4A03-858D-E501E9E26DE2}"/>
              </a:ext>
            </a:extLst>
          </p:cNvPr>
          <p:cNvSpPr txBox="1"/>
          <p:nvPr/>
        </p:nvSpPr>
        <p:spPr>
          <a:xfrm>
            <a:off x="503453" y="2741769"/>
            <a:ext cx="8460411" cy="2554545"/>
          </a:xfrm>
          <a:prstGeom prst="rect">
            <a:avLst/>
          </a:prstGeom>
          <a:noFill/>
        </p:spPr>
        <p:txBody>
          <a:bodyPr wrap="square" rtlCol="0">
            <a:spAutoFit/>
          </a:bodyPr>
          <a:lstStyle/>
          <a:p>
            <a:pPr algn="just"/>
            <a:r>
              <a:rPr lang="es-CO" sz="1600" b="1" dirty="0">
                <a:solidFill>
                  <a:srgbClr val="FF0000"/>
                </a:solidFill>
              </a:rPr>
              <a:t>1. </a:t>
            </a:r>
            <a:r>
              <a:rPr lang="es-CO" sz="1600" b="1" dirty="0">
                <a:solidFill>
                  <a:schemeClr val="tx1">
                    <a:lumMod val="95000"/>
                    <a:lumOff val="5000"/>
                  </a:schemeClr>
                </a:solidFill>
              </a:rPr>
              <a:t>Tipo de Identificación </a:t>
            </a:r>
            <a:r>
              <a:rPr lang="es-CO" sz="1600" dirty="0">
                <a:solidFill>
                  <a:schemeClr val="tx1">
                    <a:lumMod val="95000"/>
                    <a:lumOff val="5000"/>
                  </a:schemeClr>
                </a:solidFill>
              </a:rPr>
              <a:t>Seleccionar uno de la Lista desplegable (Cedula de Ciudadanía o Cedula de Extrajera)</a:t>
            </a:r>
            <a:endParaRPr lang="es-CO" sz="1600" b="1" dirty="0"/>
          </a:p>
          <a:p>
            <a:pPr algn="just"/>
            <a:r>
              <a:rPr lang="es-CO" sz="1600" b="1" dirty="0">
                <a:solidFill>
                  <a:srgbClr val="FF0000"/>
                </a:solidFill>
              </a:rPr>
              <a:t>2. </a:t>
            </a:r>
            <a:r>
              <a:rPr lang="es-CO" sz="1600" b="1" dirty="0">
                <a:solidFill>
                  <a:schemeClr val="tx1">
                    <a:lumMod val="95000"/>
                    <a:lumOff val="5000"/>
                  </a:schemeClr>
                </a:solidFill>
              </a:rPr>
              <a:t>Numero de documento </a:t>
            </a:r>
            <a:r>
              <a:rPr lang="es-CO" sz="1600" dirty="0">
                <a:solidFill>
                  <a:schemeClr val="tx1">
                    <a:lumMod val="95000"/>
                    <a:lumOff val="5000"/>
                  </a:schemeClr>
                </a:solidFill>
              </a:rPr>
              <a:t>ingresarlo sin puntos ni caracteres especiales</a:t>
            </a:r>
            <a:r>
              <a:rPr lang="es-CO" sz="1600" b="1" dirty="0"/>
              <a:t> </a:t>
            </a:r>
          </a:p>
          <a:p>
            <a:pPr algn="just"/>
            <a:r>
              <a:rPr lang="es-CO" sz="1600" b="1" dirty="0">
                <a:solidFill>
                  <a:srgbClr val="FF0000"/>
                </a:solidFill>
              </a:rPr>
              <a:t>3. </a:t>
            </a:r>
            <a:r>
              <a:rPr lang="es-CO" sz="1600" b="1" dirty="0">
                <a:solidFill>
                  <a:schemeClr val="tx1">
                    <a:lumMod val="95000"/>
                    <a:lumOff val="5000"/>
                  </a:schemeClr>
                </a:solidFill>
              </a:rPr>
              <a:t>Fecha de Expedición del Documento </a:t>
            </a:r>
            <a:r>
              <a:rPr lang="es-CO" sz="1600" dirty="0"/>
              <a:t>Ingresar la información con el siguiente formato DD/MM/AAAA</a:t>
            </a:r>
            <a:r>
              <a:rPr lang="es-CO" sz="1600" b="1" dirty="0"/>
              <a:t> </a:t>
            </a:r>
            <a:endParaRPr lang="es-CO" sz="1600" b="1" dirty="0">
              <a:solidFill>
                <a:srgbClr val="FF0000"/>
              </a:solidFill>
            </a:endParaRPr>
          </a:p>
          <a:p>
            <a:pPr algn="just"/>
            <a:r>
              <a:rPr lang="es-CO" sz="1600" b="1" dirty="0">
                <a:solidFill>
                  <a:srgbClr val="FF0000"/>
                </a:solidFill>
              </a:rPr>
              <a:t>4. </a:t>
            </a:r>
            <a:r>
              <a:rPr lang="es-CO" sz="1600" b="1" dirty="0">
                <a:solidFill>
                  <a:schemeClr val="tx1">
                    <a:lumMod val="95000"/>
                    <a:lumOff val="5000"/>
                  </a:schemeClr>
                </a:solidFill>
              </a:rPr>
              <a:t>Lugar de Expedición </a:t>
            </a:r>
            <a:r>
              <a:rPr lang="es-CO" sz="1600" dirty="0">
                <a:solidFill>
                  <a:schemeClr val="tx1">
                    <a:lumMod val="95000"/>
                    <a:lumOff val="5000"/>
                  </a:schemeClr>
                </a:solidFill>
              </a:rPr>
              <a:t>seleccionar uno de la lista desplegable </a:t>
            </a:r>
          </a:p>
          <a:p>
            <a:pPr algn="just"/>
            <a:r>
              <a:rPr lang="es-CO" sz="1600" b="1" dirty="0">
                <a:solidFill>
                  <a:srgbClr val="FF0000"/>
                </a:solidFill>
              </a:rPr>
              <a:t>5. 6. 7. 8. </a:t>
            </a:r>
            <a:r>
              <a:rPr lang="es-CO" sz="1600" dirty="0">
                <a:solidFill>
                  <a:schemeClr val="tx1">
                    <a:lumMod val="95000"/>
                    <a:lumOff val="5000"/>
                  </a:schemeClr>
                </a:solidFill>
              </a:rPr>
              <a:t>Ingresar la información de  </a:t>
            </a:r>
            <a:r>
              <a:rPr lang="es-CO" sz="1600" b="1" dirty="0">
                <a:solidFill>
                  <a:schemeClr val="tx1">
                    <a:lumMod val="95000"/>
                    <a:lumOff val="5000"/>
                  </a:schemeClr>
                </a:solidFill>
              </a:rPr>
              <a:t>Primer Nombre, Segundo Nombre, Primer Apellido, Segundo Apellido </a:t>
            </a:r>
            <a:r>
              <a:rPr lang="es-CO" sz="1600" dirty="0">
                <a:solidFill>
                  <a:schemeClr val="tx1">
                    <a:lumMod val="95000"/>
                    <a:lumOff val="5000"/>
                  </a:schemeClr>
                </a:solidFill>
              </a:rPr>
              <a:t>en cada casilla que corresponda sin tildes ni caracteres especiales.</a:t>
            </a:r>
          </a:p>
          <a:p>
            <a:pPr algn="just"/>
            <a:r>
              <a:rPr lang="es-CO" sz="1600" b="1" dirty="0">
                <a:solidFill>
                  <a:srgbClr val="FF0000"/>
                </a:solidFill>
              </a:rPr>
              <a:t>9. </a:t>
            </a:r>
            <a:r>
              <a:rPr lang="es-CO" sz="1600" b="1" dirty="0">
                <a:solidFill>
                  <a:schemeClr val="tx1">
                    <a:lumMod val="95000"/>
                    <a:lumOff val="5000"/>
                  </a:schemeClr>
                </a:solidFill>
              </a:rPr>
              <a:t>Fecha de Nacimiento </a:t>
            </a:r>
            <a:r>
              <a:rPr lang="es-CO" sz="1600" dirty="0"/>
              <a:t>Ingresar la información con el siguiente formato DD/MM/AAAA</a:t>
            </a:r>
            <a:r>
              <a:rPr lang="es-CO" sz="1600" b="1" dirty="0"/>
              <a:t> </a:t>
            </a:r>
            <a:endParaRPr lang="es-CO" sz="1600" b="1" dirty="0">
              <a:solidFill>
                <a:srgbClr val="FF0000"/>
              </a:solidFill>
            </a:endParaRPr>
          </a:p>
          <a:p>
            <a:pPr algn="just"/>
            <a:r>
              <a:rPr lang="es-CO" sz="1600" b="1" dirty="0">
                <a:solidFill>
                  <a:srgbClr val="FF0000"/>
                </a:solidFill>
              </a:rPr>
              <a:t>10. </a:t>
            </a:r>
            <a:r>
              <a:rPr lang="es-CO" sz="1600" b="1" dirty="0">
                <a:solidFill>
                  <a:schemeClr val="tx1">
                    <a:lumMod val="95000"/>
                    <a:lumOff val="5000"/>
                  </a:schemeClr>
                </a:solidFill>
              </a:rPr>
              <a:t>Lugar de Nacimiento </a:t>
            </a:r>
            <a:r>
              <a:rPr lang="es-CO" sz="1600" dirty="0">
                <a:solidFill>
                  <a:schemeClr val="tx1">
                    <a:lumMod val="95000"/>
                    <a:lumOff val="5000"/>
                  </a:schemeClr>
                </a:solidFill>
              </a:rPr>
              <a:t>seleccionar uno de la lista desplegable </a:t>
            </a:r>
            <a:endParaRPr lang="es-CO" sz="1600" b="1" dirty="0">
              <a:solidFill>
                <a:schemeClr val="tx1">
                  <a:lumMod val="95000"/>
                  <a:lumOff val="5000"/>
                </a:schemeClr>
              </a:solidFill>
            </a:endParaRPr>
          </a:p>
        </p:txBody>
      </p:sp>
      <p:cxnSp>
        <p:nvCxnSpPr>
          <p:cNvPr id="28" name="Conector recto 27">
            <a:extLst>
              <a:ext uri="{FF2B5EF4-FFF2-40B4-BE49-F238E27FC236}">
                <a16:creationId xmlns:a16="http://schemas.microsoft.com/office/drawing/2014/main" id="{7092552D-A6E3-4A0D-B3CD-64AC31DD32C9}"/>
              </a:ext>
            </a:extLst>
          </p:cNvPr>
          <p:cNvCxnSpPr/>
          <p:nvPr/>
        </p:nvCxnSpPr>
        <p:spPr>
          <a:xfrm>
            <a:off x="179512" y="481236"/>
            <a:ext cx="108012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8345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2" descr="Cuidado Diseño De Icono Vector, Iconos De Precaución, Precaución, Icono PNG  y Vector para Descargar Gratis | Pngtree">
            <a:extLst>
              <a:ext uri="{FF2B5EF4-FFF2-40B4-BE49-F238E27FC236}">
                <a16:creationId xmlns:a16="http://schemas.microsoft.com/office/drawing/2014/main" id="{4BE96C35-82FE-42BA-8899-D3526E5138C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6247" y="2102142"/>
            <a:ext cx="495498" cy="495498"/>
          </a:xfrm>
          <a:prstGeom prst="rect">
            <a:avLst/>
          </a:prstGeom>
          <a:noFill/>
          <a:extLst>
            <a:ext uri="{909E8E84-426E-40DD-AFC4-6F175D3DCCD1}">
              <a14:hiddenFill xmlns:a14="http://schemas.microsoft.com/office/drawing/2010/main">
                <a:solidFill>
                  <a:srgbClr val="FFFFFF"/>
                </a:solidFill>
              </a14:hiddenFill>
            </a:ext>
          </a:extLst>
        </p:spPr>
      </p:pic>
      <p:sp>
        <p:nvSpPr>
          <p:cNvPr id="26" name="CuadroTexto 25">
            <a:extLst>
              <a:ext uri="{FF2B5EF4-FFF2-40B4-BE49-F238E27FC236}">
                <a16:creationId xmlns:a16="http://schemas.microsoft.com/office/drawing/2014/main" id="{A6D437EB-F2DB-4A03-858D-E501E9E26DE2}"/>
              </a:ext>
            </a:extLst>
          </p:cNvPr>
          <p:cNvSpPr txBox="1"/>
          <p:nvPr/>
        </p:nvSpPr>
        <p:spPr>
          <a:xfrm>
            <a:off x="323528" y="265212"/>
            <a:ext cx="7740955" cy="1815882"/>
          </a:xfrm>
          <a:prstGeom prst="rect">
            <a:avLst/>
          </a:prstGeom>
          <a:noFill/>
        </p:spPr>
        <p:txBody>
          <a:bodyPr wrap="square" rtlCol="0">
            <a:spAutoFit/>
          </a:bodyPr>
          <a:lstStyle/>
          <a:p>
            <a:pPr algn="just"/>
            <a:r>
              <a:rPr lang="es-CO" sz="1600" b="1" dirty="0">
                <a:solidFill>
                  <a:srgbClr val="FF0000"/>
                </a:solidFill>
              </a:rPr>
              <a:t>11. </a:t>
            </a:r>
            <a:r>
              <a:rPr lang="es-CO" sz="1600" b="1" dirty="0"/>
              <a:t>Numero Telefónico de Residencia  </a:t>
            </a:r>
            <a:r>
              <a:rPr lang="es-CO" sz="1600" dirty="0"/>
              <a:t>debe ser numero fijo (7 dígitos)</a:t>
            </a:r>
          </a:p>
          <a:p>
            <a:pPr algn="just"/>
            <a:r>
              <a:rPr lang="es-CO" sz="1600" b="1" dirty="0">
                <a:solidFill>
                  <a:srgbClr val="FF0000"/>
                </a:solidFill>
              </a:rPr>
              <a:t>12. </a:t>
            </a:r>
            <a:r>
              <a:rPr lang="es-CO" sz="1600" b="1" dirty="0">
                <a:solidFill>
                  <a:schemeClr val="tx1">
                    <a:lumMod val="95000"/>
                    <a:lumOff val="5000"/>
                  </a:schemeClr>
                </a:solidFill>
              </a:rPr>
              <a:t>Dirección de Residencia </a:t>
            </a:r>
            <a:r>
              <a:rPr lang="es-CO" sz="1600" dirty="0">
                <a:solidFill>
                  <a:schemeClr val="tx1">
                    <a:lumMod val="95000"/>
                    <a:lumOff val="5000"/>
                  </a:schemeClr>
                </a:solidFill>
              </a:rPr>
              <a:t>Permite caracteres como: # , -,  N°</a:t>
            </a:r>
          </a:p>
          <a:p>
            <a:pPr algn="just"/>
            <a:r>
              <a:rPr lang="es-CO" sz="1600" b="1" dirty="0">
                <a:solidFill>
                  <a:srgbClr val="FF0000"/>
                </a:solidFill>
              </a:rPr>
              <a:t>13. </a:t>
            </a:r>
            <a:r>
              <a:rPr lang="es-CO" sz="1600" b="1" dirty="0"/>
              <a:t>Ciudad de Residencia </a:t>
            </a:r>
            <a:r>
              <a:rPr lang="es-CO" sz="1600" dirty="0">
                <a:solidFill>
                  <a:schemeClr val="tx1">
                    <a:lumMod val="95000"/>
                    <a:lumOff val="5000"/>
                  </a:schemeClr>
                </a:solidFill>
              </a:rPr>
              <a:t>seleccionar uno de la lista desplegable </a:t>
            </a:r>
          </a:p>
          <a:p>
            <a:pPr algn="just"/>
            <a:r>
              <a:rPr lang="es-CO" sz="1600" b="1" dirty="0">
                <a:solidFill>
                  <a:srgbClr val="FF0000"/>
                </a:solidFill>
              </a:rPr>
              <a:t>14. </a:t>
            </a:r>
            <a:r>
              <a:rPr lang="es-CO" sz="1600" b="1" dirty="0">
                <a:solidFill>
                  <a:schemeClr val="tx1">
                    <a:lumMod val="95000"/>
                    <a:lumOff val="5000"/>
                  </a:schemeClr>
                </a:solidFill>
              </a:rPr>
              <a:t>Numero de Celular </a:t>
            </a:r>
            <a:r>
              <a:rPr lang="es-CO" sz="1600" dirty="0">
                <a:solidFill>
                  <a:schemeClr val="tx1">
                    <a:lumMod val="95000"/>
                    <a:lumOff val="5000"/>
                  </a:schemeClr>
                </a:solidFill>
              </a:rPr>
              <a:t>debe ser de 10 dígitos</a:t>
            </a:r>
          </a:p>
          <a:p>
            <a:pPr algn="just"/>
            <a:r>
              <a:rPr lang="es-CO" sz="1600" b="1" dirty="0">
                <a:solidFill>
                  <a:srgbClr val="FF0000"/>
                </a:solidFill>
              </a:rPr>
              <a:t>15.</a:t>
            </a:r>
            <a:r>
              <a:rPr lang="es-CO" sz="1600" b="1" dirty="0">
                <a:solidFill>
                  <a:schemeClr val="tx1">
                    <a:lumMod val="95000"/>
                    <a:lumOff val="5000"/>
                  </a:schemeClr>
                </a:solidFill>
              </a:rPr>
              <a:t> Dirección de Correo Electrónico </a:t>
            </a:r>
            <a:r>
              <a:rPr lang="es-CO" sz="1600" dirty="0">
                <a:solidFill>
                  <a:schemeClr val="tx1">
                    <a:lumMod val="95000"/>
                    <a:lumOff val="5000"/>
                  </a:schemeClr>
                </a:solidFill>
              </a:rPr>
              <a:t>Ingresar una dirección de correo valida y debe estar conformado de la siguiente manera </a:t>
            </a:r>
            <a:r>
              <a:rPr lang="es-CO" sz="1600" dirty="0">
                <a:solidFill>
                  <a:schemeClr val="tx1">
                    <a:lumMod val="95000"/>
                    <a:lumOff val="5000"/>
                  </a:schemeClr>
                </a:solidFill>
                <a:hlinkClick r:id="rId4"/>
              </a:rPr>
              <a:t>mi.ejemplo@eldominio.com</a:t>
            </a:r>
            <a:r>
              <a:rPr lang="es-CO" sz="1600" dirty="0">
                <a:solidFill>
                  <a:schemeClr val="tx1">
                    <a:lumMod val="95000"/>
                    <a:lumOff val="5000"/>
                  </a:schemeClr>
                </a:solidFill>
              </a:rPr>
              <a:t> si el correo lleva (.</a:t>
            </a:r>
            <a:r>
              <a:rPr lang="es-CO" sz="1600" dirty="0" err="1">
                <a:solidFill>
                  <a:schemeClr val="tx1">
                    <a:lumMod val="95000"/>
                    <a:lumOff val="5000"/>
                  </a:schemeClr>
                </a:solidFill>
              </a:rPr>
              <a:t>co</a:t>
            </a:r>
            <a:r>
              <a:rPr lang="es-CO" sz="1600" dirty="0">
                <a:solidFill>
                  <a:schemeClr val="tx1">
                    <a:lumMod val="95000"/>
                    <a:lumOff val="5000"/>
                  </a:schemeClr>
                </a:solidFill>
              </a:rPr>
              <a:t>) al final, es necesario colocarlo</a:t>
            </a:r>
            <a:endParaRPr lang="es-CO" sz="1600" b="1" dirty="0">
              <a:solidFill>
                <a:schemeClr val="tx1">
                  <a:lumMod val="95000"/>
                  <a:lumOff val="5000"/>
                </a:schemeClr>
              </a:solidFill>
            </a:endParaRPr>
          </a:p>
        </p:txBody>
      </p:sp>
      <p:sp>
        <p:nvSpPr>
          <p:cNvPr id="29" name="Rectángulo 28">
            <a:extLst>
              <a:ext uri="{FF2B5EF4-FFF2-40B4-BE49-F238E27FC236}">
                <a16:creationId xmlns:a16="http://schemas.microsoft.com/office/drawing/2014/main" id="{81043E20-BBBE-44EE-9E70-AFB5E7AE54A2}"/>
              </a:ext>
            </a:extLst>
          </p:cNvPr>
          <p:cNvSpPr/>
          <p:nvPr/>
        </p:nvSpPr>
        <p:spPr>
          <a:xfrm>
            <a:off x="323528" y="2081094"/>
            <a:ext cx="8496944" cy="3368694"/>
          </a:xfrm>
          <a:prstGeom prst="rect">
            <a:avLst/>
          </a:prstGeom>
          <a:solidFill>
            <a:schemeClr val="accent2">
              <a:lumMod val="75000"/>
              <a:alpha val="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2" name="Rectángulo 31">
            <a:extLst>
              <a:ext uri="{FF2B5EF4-FFF2-40B4-BE49-F238E27FC236}">
                <a16:creationId xmlns:a16="http://schemas.microsoft.com/office/drawing/2014/main" id="{21651A0B-6C1F-4943-9E02-A11A176AFC4C}"/>
              </a:ext>
            </a:extLst>
          </p:cNvPr>
          <p:cNvSpPr/>
          <p:nvPr/>
        </p:nvSpPr>
        <p:spPr>
          <a:xfrm>
            <a:off x="839876" y="2424621"/>
            <a:ext cx="7733678" cy="2554545"/>
          </a:xfrm>
          <a:prstGeom prst="rect">
            <a:avLst/>
          </a:prstGeom>
        </p:spPr>
        <p:txBody>
          <a:bodyPr wrap="square">
            <a:spAutoFit/>
          </a:bodyPr>
          <a:lstStyle/>
          <a:p>
            <a:pPr marL="285750" indent="-285750">
              <a:spcAft>
                <a:spcPts val="0"/>
              </a:spcAft>
              <a:buFontTx/>
              <a:buChar char="-"/>
            </a:pPr>
            <a:r>
              <a:rPr lang="es-CO" sz="1600" dirty="0">
                <a:solidFill>
                  <a:schemeClr val="tx2">
                    <a:lumMod val="75000"/>
                  </a:schemeClr>
                </a:solidFill>
                <a:latin typeface="Calibri" panose="020F0502020204030204" pitchFamily="34" charset="0"/>
                <a:cs typeface="Times New Roman" panose="02020603050405020304" pitchFamily="18" charset="0"/>
              </a:rPr>
              <a:t>Campos de Fechas cumplir con el formato “DD/MM/AAAA” y estar en Tipo Fecha</a:t>
            </a:r>
          </a:p>
          <a:p>
            <a:pPr>
              <a:spcAft>
                <a:spcPts val="0"/>
              </a:spcAft>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spcAft>
                <a:spcPts val="0"/>
              </a:spcAft>
              <a:buFontTx/>
              <a:buChar char="-"/>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spcAft>
                <a:spcPts val="0"/>
              </a:spcAft>
              <a:buFontTx/>
              <a:buChar char="-"/>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Tx/>
              <a:buChar char="-"/>
            </a:pPr>
            <a:r>
              <a:rPr lang="es-CO" sz="1600" dirty="0">
                <a:solidFill>
                  <a:schemeClr val="tx2">
                    <a:lumMod val="75000"/>
                  </a:schemeClr>
                </a:solidFill>
                <a:latin typeface="Calibri" panose="020F0502020204030204" pitchFamily="34" charset="0"/>
                <a:cs typeface="Times New Roman" panose="02020603050405020304" pitchFamily="18" charset="0"/>
              </a:rPr>
              <a:t>Dirección de Residencia  - Tipo Especial</a:t>
            </a:r>
          </a:p>
          <a:p>
            <a:pPr>
              <a:spcAft>
                <a:spcPts val="0"/>
              </a:spcAft>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endParaRPr lang="es-CO" sz="1600" dirty="0">
              <a:latin typeface="Calibri" panose="020F0502020204030204" pitchFamily="34" charset="0"/>
              <a:ea typeface="Calibri" panose="020F0502020204030204" pitchFamily="34" charset="0"/>
              <a:cs typeface="Times New Roman" panose="02020603050405020304" pitchFamily="18" charset="0"/>
            </a:endParaRPr>
          </a:p>
          <a:p>
            <a:r>
              <a:rPr lang="es-CO" sz="1600" dirty="0">
                <a:latin typeface="Calibri" panose="020F0502020204030204" pitchFamily="34" charset="0"/>
                <a:ea typeface="Calibri" panose="020F0502020204030204" pitchFamily="34" charset="0"/>
                <a:cs typeface="Times New Roman" panose="02020603050405020304" pitchFamily="18" charset="0"/>
              </a:rPr>
              <a:t>- </a:t>
            </a:r>
            <a:r>
              <a:rPr lang="es-CO" sz="1600" dirty="0">
                <a:solidFill>
                  <a:schemeClr val="tx2">
                    <a:lumMod val="75000"/>
                  </a:schemeClr>
                </a:solidFill>
                <a:latin typeface="Calibri" panose="020F0502020204030204" pitchFamily="34" charset="0"/>
                <a:cs typeface="Times New Roman" panose="02020603050405020304" pitchFamily="18" charset="0"/>
              </a:rPr>
              <a:t>Numero de Celular y Dirección de Correo Electrónico  - Tipo Numero</a:t>
            </a:r>
          </a:p>
          <a:p>
            <a:pPr marL="285750" indent="-285750">
              <a:spcAft>
                <a:spcPts val="0"/>
              </a:spcAft>
              <a:buFontTx/>
              <a:buChar char="-"/>
            </a:pPr>
            <a:endParaRPr lang="es-CO" sz="16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33" name="Grupo 32">
            <a:extLst>
              <a:ext uri="{FF2B5EF4-FFF2-40B4-BE49-F238E27FC236}">
                <a16:creationId xmlns:a16="http://schemas.microsoft.com/office/drawing/2014/main" id="{27D3CFCE-40C9-4B37-A9D0-99468E03F3C4}"/>
              </a:ext>
            </a:extLst>
          </p:cNvPr>
          <p:cNvGrpSpPr/>
          <p:nvPr/>
        </p:nvGrpSpPr>
        <p:grpSpPr>
          <a:xfrm>
            <a:off x="1361590" y="2780418"/>
            <a:ext cx="6480720" cy="606889"/>
            <a:chOff x="1691680" y="2785492"/>
            <a:chExt cx="6825841" cy="606889"/>
          </a:xfrm>
        </p:grpSpPr>
        <p:pic>
          <p:nvPicPr>
            <p:cNvPr id="34" name="Imagen 33">
              <a:extLst>
                <a:ext uri="{FF2B5EF4-FFF2-40B4-BE49-F238E27FC236}">
                  <a16:creationId xmlns:a16="http://schemas.microsoft.com/office/drawing/2014/main" id="{ED3574AA-0482-476E-9389-06F1A050BD4F}"/>
                </a:ext>
              </a:extLst>
            </p:cNvPr>
            <p:cNvPicPr>
              <a:picLocks noChangeAspect="1"/>
            </p:cNvPicPr>
            <p:nvPr/>
          </p:nvPicPr>
          <p:blipFill rotWithShape="1">
            <a:blip r:embed="rId5"/>
            <a:srcRect t="4772" b="79414"/>
            <a:stretch/>
          </p:blipFill>
          <p:spPr>
            <a:xfrm>
              <a:off x="1691680" y="2785492"/>
              <a:ext cx="6825841" cy="606889"/>
            </a:xfrm>
            <a:prstGeom prst="rect">
              <a:avLst/>
            </a:prstGeom>
          </p:spPr>
        </p:pic>
        <p:sp>
          <p:nvSpPr>
            <p:cNvPr id="35" name="Rectángulo 34">
              <a:extLst>
                <a:ext uri="{FF2B5EF4-FFF2-40B4-BE49-F238E27FC236}">
                  <a16:creationId xmlns:a16="http://schemas.microsoft.com/office/drawing/2014/main" id="{423B2F7E-610C-4703-B9C7-5638616F0970}"/>
                </a:ext>
              </a:extLst>
            </p:cNvPr>
            <p:cNvSpPr/>
            <p:nvPr/>
          </p:nvSpPr>
          <p:spPr>
            <a:xfrm>
              <a:off x="4622415" y="2929508"/>
              <a:ext cx="813681" cy="216024"/>
            </a:xfrm>
            <a:prstGeom prst="rect">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grpSp>
        <p:nvGrpSpPr>
          <p:cNvPr id="36" name="Grupo 35">
            <a:extLst>
              <a:ext uri="{FF2B5EF4-FFF2-40B4-BE49-F238E27FC236}">
                <a16:creationId xmlns:a16="http://schemas.microsoft.com/office/drawing/2014/main" id="{AA2A2C58-87B1-4EDF-952E-DB899400219B}"/>
              </a:ext>
            </a:extLst>
          </p:cNvPr>
          <p:cNvGrpSpPr/>
          <p:nvPr/>
        </p:nvGrpSpPr>
        <p:grpSpPr>
          <a:xfrm>
            <a:off x="1442118" y="3728070"/>
            <a:ext cx="6529194" cy="606889"/>
            <a:chOff x="1878866" y="3512389"/>
            <a:chExt cx="6529194" cy="606889"/>
          </a:xfrm>
        </p:grpSpPr>
        <p:pic>
          <p:nvPicPr>
            <p:cNvPr id="37" name="Imagen 36">
              <a:extLst>
                <a:ext uri="{FF2B5EF4-FFF2-40B4-BE49-F238E27FC236}">
                  <a16:creationId xmlns:a16="http://schemas.microsoft.com/office/drawing/2014/main" id="{CD562DE2-92D9-4735-A854-16B8D16E178E}"/>
                </a:ext>
              </a:extLst>
            </p:cNvPr>
            <p:cNvPicPr>
              <a:picLocks noChangeAspect="1"/>
            </p:cNvPicPr>
            <p:nvPr/>
          </p:nvPicPr>
          <p:blipFill rotWithShape="1">
            <a:blip r:embed="rId6"/>
            <a:srcRect t="4772" b="79414"/>
            <a:stretch/>
          </p:blipFill>
          <p:spPr>
            <a:xfrm>
              <a:off x="1878866" y="3512389"/>
              <a:ext cx="6529194" cy="606889"/>
            </a:xfrm>
            <a:prstGeom prst="rect">
              <a:avLst/>
            </a:prstGeom>
          </p:spPr>
        </p:pic>
        <p:sp>
          <p:nvSpPr>
            <p:cNvPr id="38" name="Rectángulo 37">
              <a:extLst>
                <a:ext uri="{FF2B5EF4-FFF2-40B4-BE49-F238E27FC236}">
                  <a16:creationId xmlns:a16="http://schemas.microsoft.com/office/drawing/2014/main" id="{01F762D5-3B87-40A6-BD28-2F2837E2437E}"/>
                </a:ext>
              </a:extLst>
            </p:cNvPr>
            <p:cNvSpPr/>
            <p:nvPr/>
          </p:nvSpPr>
          <p:spPr>
            <a:xfrm>
              <a:off x="4661419" y="3658198"/>
              <a:ext cx="754559" cy="207414"/>
            </a:xfrm>
            <a:prstGeom prst="rect">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sp>
        <p:nvSpPr>
          <p:cNvPr id="39" name="Rectángulo 38">
            <a:extLst>
              <a:ext uri="{FF2B5EF4-FFF2-40B4-BE49-F238E27FC236}">
                <a16:creationId xmlns:a16="http://schemas.microsoft.com/office/drawing/2014/main" id="{BEA647E4-E1C6-45BE-9EE7-DF61D5394F8B}"/>
              </a:ext>
            </a:extLst>
          </p:cNvPr>
          <p:cNvSpPr/>
          <p:nvPr/>
        </p:nvSpPr>
        <p:spPr>
          <a:xfrm>
            <a:off x="944754" y="2091385"/>
            <a:ext cx="5106548" cy="338554"/>
          </a:xfrm>
          <a:prstGeom prst="rect">
            <a:avLst/>
          </a:prstGeom>
        </p:spPr>
        <p:txBody>
          <a:bodyPr wrap="square">
            <a:spAutoFit/>
          </a:bodyPr>
          <a:lstStyle/>
          <a:p>
            <a:pPr>
              <a:spcAft>
                <a:spcPts val="0"/>
              </a:spcAft>
            </a:pPr>
            <a:r>
              <a:rPr lang="es-CO" sz="1600" b="1"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rPr>
              <a:t>Campos a tener cuidado en el diligenciamiento:</a:t>
            </a:r>
          </a:p>
        </p:txBody>
      </p:sp>
      <p:grpSp>
        <p:nvGrpSpPr>
          <p:cNvPr id="40" name="Grupo 39">
            <a:extLst>
              <a:ext uri="{FF2B5EF4-FFF2-40B4-BE49-F238E27FC236}">
                <a16:creationId xmlns:a16="http://schemas.microsoft.com/office/drawing/2014/main" id="{1101D673-3C6E-4AB0-BFF8-5D3CF9484DDC}"/>
              </a:ext>
            </a:extLst>
          </p:cNvPr>
          <p:cNvGrpSpPr/>
          <p:nvPr/>
        </p:nvGrpSpPr>
        <p:grpSpPr>
          <a:xfrm>
            <a:off x="1455283" y="4731413"/>
            <a:ext cx="6624967" cy="606889"/>
            <a:chOff x="1783092" y="4654919"/>
            <a:chExt cx="6624967" cy="606889"/>
          </a:xfrm>
        </p:grpSpPr>
        <p:pic>
          <p:nvPicPr>
            <p:cNvPr id="41" name="Imagen 40">
              <a:extLst>
                <a:ext uri="{FF2B5EF4-FFF2-40B4-BE49-F238E27FC236}">
                  <a16:creationId xmlns:a16="http://schemas.microsoft.com/office/drawing/2014/main" id="{428CDC97-D4FE-474A-85B7-ECF61038B712}"/>
                </a:ext>
              </a:extLst>
            </p:cNvPr>
            <p:cNvPicPr>
              <a:picLocks noChangeAspect="1"/>
            </p:cNvPicPr>
            <p:nvPr/>
          </p:nvPicPr>
          <p:blipFill rotWithShape="1">
            <a:blip r:embed="rId7"/>
            <a:srcRect t="5100" b="79239"/>
            <a:stretch/>
          </p:blipFill>
          <p:spPr>
            <a:xfrm>
              <a:off x="1783092" y="4654919"/>
              <a:ext cx="6624967" cy="606889"/>
            </a:xfrm>
            <a:prstGeom prst="rect">
              <a:avLst/>
            </a:prstGeom>
          </p:spPr>
        </p:pic>
        <p:sp>
          <p:nvSpPr>
            <p:cNvPr id="42" name="Rectángulo 41">
              <a:extLst>
                <a:ext uri="{FF2B5EF4-FFF2-40B4-BE49-F238E27FC236}">
                  <a16:creationId xmlns:a16="http://schemas.microsoft.com/office/drawing/2014/main" id="{2972897E-5B2A-4FDB-8B18-806FAACD6A0B}"/>
                </a:ext>
              </a:extLst>
            </p:cNvPr>
            <p:cNvSpPr/>
            <p:nvPr/>
          </p:nvSpPr>
          <p:spPr>
            <a:xfrm>
              <a:off x="4657245" y="4798965"/>
              <a:ext cx="754559" cy="207414"/>
            </a:xfrm>
            <a:prstGeom prst="rect">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spTree>
    <p:extLst>
      <p:ext uri="{BB962C8B-B14F-4D97-AF65-F5344CB8AC3E}">
        <p14:creationId xmlns:p14="http://schemas.microsoft.com/office/powerpoint/2010/main" val="383967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lecha: pentágono 32">
            <a:extLst>
              <a:ext uri="{FF2B5EF4-FFF2-40B4-BE49-F238E27FC236}">
                <a16:creationId xmlns:a16="http://schemas.microsoft.com/office/drawing/2014/main" id="{1BFD10B9-4ECC-48C5-B306-EF7530560F32}"/>
              </a:ext>
            </a:extLst>
          </p:cNvPr>
          <p:cNvSpPr/>
          <p:nvPr/>
        </p:nvSpPr>
        <p:spPr>
          <a:xfrm>
            <a:off x="0" y="0"/>
            <a:ext cx="3744416" cy="638353"/>
          </a:xfrm>
          <a:prstGeom prst="homePlate">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Rectángulo 7">
            <a:extLst>
              <a:ext uri="{FF2B5EF4-FFF2-40B4-BE49-F238E27FC236}">
                <a16:creationId xmlns:a16="http://schemas.microsoft.com/office/drawing/2014/main" id="{67B906BA-F5FC-4E86-84A9-A10D8E32343B}"/>
              </a:ext>
            </a:extLst>
          </p:cNvPr>
          <p:cNvSpPr/>
          <p:nvPr/>
        </p:nvSpPr>
        <p:spPr>
          <a:xfrm>
            <a:off x="100259" y="118097"/>
            <a:ext cx="1661864" cy="369332"/>
          </a:xfrm>
          <a:prstGeom prst="rect">
            <a:avLst/>
          </a:prstGeom>
        </p:spPr>
        <p:txBody>
          <a:bodyPr wrap="square">
            <a:spAutoFit/>
          </a:bodyPr>
          <a:lstStyle/>
          <a:p>
            <a:pPr algn="just">
              <a:spcAft>
                <a:spcPts val="0"/>
              </a:spcAft>
            </a:pPr>
            <a:r>
              <a:rPr lang="es-CO" b="1" dirty="0">
                <a:latin typeface="Calibri" panose="020F0502020204030204" pitchFamily="34" charset="0"/>
                <a:ea typeface="Calibri" panose="020F0502020204030204" pitchFamily="34" charset="0"/>
                <a:cs typeface="Times New Roman" panose="02020603050405020304" pitchFamily="18" charset="0"/>
              </a:rPr>
              <a:t>EJEMPLO </a:t>
            </a:r>
          </a:p>
        </p:txBody>
      </p:sp>
      <p:pic>
        <p:nvPicPr>
          <p:cNvPr id="3" name="Imagen 2">
            <a:extLst>
              <a:ext uri="{FF2B5EF4-FFF2-40B4-BE49-F238E27FC236}">
                <a16:creationId xmlns:a16="http://schemas.microsoft.com/office/drawing/2014/main" id="{7E8D1B48-DBA0-4B37-AD5C-8F938E7993F3}"/>
              </a:ext>
            </a:extLst>
          </p:cNvPr>
          <p:cNvPicPr>
            <a:picLocks noChangeAspect="1"/>
          </p:cNvPicPr>
          <p:nvPr/>
        </p:nvPicPr>
        <p:blipFill>
          <a:blip r:embed="rId3"/>
          <a:stretch>
            <a:fillRect/>
          </a:stretch>
        </p:blipFill>
        <p:spPr>
          <a:xfrm>
            <a:off x="6587" y="2421542"/>
            <a:ext cx="9144000" cy="1300053"/>
          </a:xfrm>
          <a:prstGeom prst="rect">
            <a:avLst/>
          </a:prstGeom>
        </p:spPr>
      </p:pic>
      <p:pic>
        <p:nvPicPr>
          <p:cNvPr id="4" name="Imagen 3">
            <a:extLst>
              <a:ext uri="{FF2B5EF4-FFF2-40B4-BE49-F238E27FC236}">
                <a16:creationId xmlns:a16="http://schemas.microsoft.com/office/drawing/2014/main" id="{C2CAB6E6-1744-49D2-A360-0F0CBAB41FC3}"/>
              </a:ext>
            </a:extLst>
          </p:cNvPr>
          <p:cNvPicPr>
            <a:picLocks noChangeAspect="1"/>
          </p:cNvPicPr>
          <p:nvPr/>
        </p:nvPicPr>
        <p:blipFill>
          <a:blip r:embed="rId4"/>
          <a:stretch>
            <a:fillRect/>
          </a:stretch>
        </p:blipFill>
        <p:spPr>
          <a:xfrm>
            <a:off x="3130574" y="4153643"/>
            <a:ext cx="6029322" cy="936105"/>
          </a:xfrm>
          <a:prstGeom prst="rect">
            <a:avLst/>
          </a:prstGeom>
        </p:spPr>
      </p:pic>
      <p:cxnSp>
        <p:nvCxnSpPr>
          <p:cNvPr id="17" name="Conector: curvado 16">
            <a:extLst>
              <a:ext uri="{FF2B5EF4-FFF2-40B4-BE49-F238E27FC236}">
                <a16:creationId xmlns:a16="http://schemas.microsoft.com/office/drawing/2014/main" id="{E8CF159C-889F-43EA-BDF9-EF796156C876}"/>
              </a:ext>
            </a:extLst>
          </p:cNvPr>
          <p:cNvCxnSpPr>
            <a:cxnSpLocks/>
            <a:endCxn id="4" idx="1"/>
          </p:cNvCxnSpPr>
          <p:nvPr/>
        </p:nvCxnSpPr>
        <p:spPr>
          <a:xfrm rot="10800000" flipV="1">
            <a:off x="3130574" y="3721594"/>
            <a:ext cx="6029322" cy="900101"/>
          </a:xfrm>
          <a:prstGeom prst="curvedConnector3">
            <a:avLst>
              <a:gd name="adj1" fmla="val 106984"/>
            </a:avLst>
          </a:prstGeom>
          <a:ln cap="flat">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4" name="Conector recto 33">
            <a:extLst>
              <a:ext uri="{FF2B5EF4-FFF2-40B4-BE49-F238E27FC236}">
                <a16:creationId xmlns:a16="http://schemas.microsoft.com/office/drawing/2014/main" id="{6ADDECE7-3D6B-4830-B666-41A1CC16A0F7}"/>
              </a:ext>
            </a:extLst>
          </p:cNvPr>
          <p:cNvCxnSpPr/>
          <p:nvPr/>
        </p:nvCxnSpPr>
        <p:spPr>
          <a:xfrm>
            <a:off x="179512" y="481236"/>
            <a:ext cx="108012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5" name="Imagen 4">
            <a:extLst>
              <a:ext uri="{FF2B5EF4-FFF2-40B4-BE49-F238E27FC236}">
                <a16:creationId xmlns:a16="http://schemas.microsoft.com/office/drawing/2014/main" id="{7531C0B5-0AD6-4080-94EE-AEBD75D124CD}"/>
              </a:ext>
            </a:extLst>
          </p:cNvPr>
          <p:cNvPicPr>
            <a:picLocks noChangeAspect="1"/>
          </p:cNvPicPr>
          <p:nvPr/>
        </p:nvPicPr>
        <p:blipFill>
          <a:blip r:embed="rId5"/>
          <a:stretch>
            <a:fillRect/>
          </a:stretch>
        </p:blipFill>
        <p:spPr>
          <a:xfrm>
            <a:off x="2411760" y="810450"/>
            <a:ext cx="6619875" cy="1200150"/>
          </a:xfrm>
          <a:prstGeom prst="rect">
            <a:avLst/>
          </a:prstGeom>
        </p:spPr>
      </p:pic>
    </p:spTree>
    <p:extLst>
      <p:ext uri="{BB962C8B-B14F-4D97-AF65-F5344CB8AC3E}">
        <p14:creationId xmlns:p14="http://schemas.microsoft.com/office/powerpoint/2010/main" val="2421473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67B906BA-F5FC-4E86-84A9-A10D8E32343B}"/>
              </a:ext>
            </a:extLst>
          </p:cNvPr>
          <p:cNvSpPr/>
          <p:nvPr/>
        </p:nvSpPr>
        <p:spPr>
          <a:xfrm>
            <a:off x="251521" y="721067"/>
            <a:ext cx="8496943" cy="1200329"/>
          </a:xfrm>
          <a:prstGeom prst="rect">
            <a:avLst/>
          </a:prstGeom>
          <a:noFill/>
          <a:ln>
            <a:noFill/>
            <a:prstDash val="dashDot"/>
          </a:ln>
        </p:spPr>
        <p:txBody>
          <a:bodyPr wrap="square">
            <a:spAutoFit/>
          </a:bodyPr>
          <a:lstStyle/>
          <a:p>
            <a:pPr algn="just">
              <a:spcAft>
                <a:spcPts val="0"/>
              </a:spcAft>
            </a:pPr>
            <a:r>
              <a:rPr lang="es-CO" dirty="0">
                <a:latin typeface="Calibri" panose="020F0502020204030204" pitchFamily="34" charset="0"/>
                <a:cs typeface="Times New Roman" panose="02020603050405020304" pitchFamily="18" charset="0"/>
              </a:rPr>
              <a:t>El archivo generador una vez diligenciado debidamente, </a:t>
            </a:r>
            <a:r>
              <a:rPr lang="es-CO" b="1" dirty="0">
                <a:latin typeface="Calibri" panose="020F0502020204030204" pitchFamily="34" charset="0"/>
                <a:cs typeface="Times New Roman" panose="02020603050405020304" pitchFamily="18" charset="0"/>
              </a:rPr>
              <a:t>debe ser enviado antes de las 11 de mañana </a:t>
            </a:r>
            <a:r>
              <a:rPr lang="es-CO" dirty="0">
                <a:latin typeface="Calibri" panose="020F0502020204030204" pitchFamily="34" charset="0"/>
                <a:cs typeface="Times New Roman" panose="02020603050405020304" pitchFamily="18" charset="0"/>
              </a:rPr>
              <a:t>al Gerente Comercial de la oficina o al Especialista de Productos de la Dirección de Convenios</a:t>
            </a:r>
            <a:r>
              <a:rPr lang="es-CO" dirty="0">
                <a:solidFill>
                  <a:schemeClr val="bg2">
                    <a:lumMod val="10000"/>
                  </a:schemeClr>
                </a:solidFill>
                <a:latin typeface="Calibri" panose="020F0502020204030204" pitchFamily="34" charset="0"/>
                <a:cs typeface="Times New Roman" panose="02020603050405020304" pitchFamily="18" charset="0"/>
              </a:rPr>
              <a:t> buzón de correo: </a:t>
            </a:r>
            <a:r>
              <a:rPr lang="pt-BR" dirty="0">
                <a:solidFill>
                  <a:schemeClr val="bg2">
                    <a:lumMod val="10000"/>
                  </a:schemeClr>
                </a:solidFill>
                <a:latin typeface="Calibri" panose="020F0502020204030204" pitchFamily="34" charset="0"/>
                <a:cs typeface="Times New Roman" panose="02020603050405020304" pitchFamily="18" charset="0"/>
                <a:hlinkClick r:id="rId2"/>
              </a:rPr>
              <a:t>EspecialistasCashManagementBancaEmpresas@bancoavvillas.com.co</a:t>
            </a:r>
            <a:endParaRPr lang="es-CO" dirty="0">
              <a:highlight>
                <a:srgbClr val="FFFF00"/>
              </a:highlight>
              <a:latin typeface="Calibri" panose="020F0502020204030204" pitchFamily="34" charset="0"/>
              <a:cs typeface="Times New Roman" panose="02020603050405020304" pitchFamily="18" charset="0"/>
            </a:endParaRPr>
          </a:p>
        </p:txBody>
      </p:sp>
      <p:sp>
        <p:nvSpPr>
          <p:cNvPr id="10" name="Flecha: pentágono 9">
            <a:extLst>
              <a:ext uri="{FF2B5EF4-FFF2-40B4-BE49-F238E27FC236}">
                <a16:creationId xmlns:a16="http://schemas.microsoft.com/office/drawing/2014/main" id="{30B6C4FE-92D7-44A3-A0E4-F122518DD093}"/>
              </a:ext>
            </a:extLst>
          </p:cNvPr>
          <p:cNvSpPr/>
          <p:nvPr/>
        </p:nvSpPr>
        <p:spPr>
          <a:xfrm>
            <a:off x="0" y="0"/>
            <a:ext cx="3744416" cy="638353"/>
          </a:xfrm>
          <a:prstGeom prst="homePlate">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2" name="Rectángulo 11">
            <a:extLst>
              <a:ext uri="{FF2B5EF4-FFF2-40B4-BE49-F238E27FC236}">
                <a16:creationId xmlns:a16="http://schemas.microsoft.com/office/drawing/2014/main" id="{70B539EE-0258-48BD-B5A4-273BE2AF4850}"/>
              </a:ext>
            </a:extLst>
          </p:cNvPr>
          <p:cNvSpPr/>
          <p:nvPr/>
        </p:nvSpPr>
        <p:spPr>
          <a:xfrm>
            <a:off x="100258" y="118097"/>
            <a:ext cx="3644157" cy="369332"/>
          </a:xfrm>
          <a:prstGeom prst="rect">
            <a:avLst/>
          </a:prstGeom>
        </p:spPr>
        <p:txBody>
          <a:bodyPr wrap="square">
            <a:spAutoFit/>
          </a:bodyPr>
          <a:lstStyle/>
          <a:p>
            <a:pPr algn="just">
              <a:spcAft>
                <a:spcPts val="0"/>
              </a:spcAft>
            </a:pPr>
            <a:r>
              <a:rPr lang="es-CO" b="1" dirty="0">
                <a:latin typeface="Calibri" panose="020F0502020204030204" pitchFamily="34" charset="0"/>
                <a:ea typeface="Calibri" panose="020F0502020204030204" pitchFamily="34" charset="0"/>
                <a:cs typeface="Times New Roman" panose="02020603050405020304" pitchFamily="18" charset="0"/>
              </a:rPr>
              <a:t>INFORMACIÓN IMPORTANTE </a:t>
            </a:r>
          </a:p>
        </p:txBody>
      </p:sp>
      <p:cxnSp>
        <p:nvCxnSpPr>
          <p:cNvPr id="13" name="Conector recto 12">
            <a:extLst>
              <a:ext uri="{FF2B5EF4-FFF2-40B4-BE49-F238E27FC236}">
                <a16:creationId xmlns:a16="http://schemas.microsoft.com/office/drawing/2014/main" id="{260CC2AC-F013-4B8D-9D1C-DD268E3CFF67}"/>
              </a:ext>
            </a:extLst>
          </p:cNvPr>
          <p:cNvCxnSpPr/>
          <p:nvPr/>
        </p:nvCxnSpPr>
        <p:spPr>
          <a:xfrm>
            <a:off x="179512" y="481236"/>
            <a:ext cx="108012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ángulo 15">
            <a:extLst>
              <a:ext uri="{FF2B5EF4-FFF2-40B4-BE49-F238E27FC236}">
                <a16:creationId xmlns:a16="http://schemas.microsoft.com/office/drawing/2014/main" id="{9D0C700E-4EC0-44EC-A5E2-42481DFFDDBC}"/>
              </a:ext>
            </a:extLst>
          </p:cNvPr>
          <p:cNvSpPr/>
          <p:nvPr/>
        </p:nvSpPr>
        <p:spPr>
          <a:xfrm>
            <a:off x="715889" y="2139161"/>
            <a:ext cx="8104584" cy="646331"/>
          </a:xfrm>
          <a:prstGeom prst="rect">
            <a:avLst/>
          </a:prstGeom>
          <a:ln>
            <a:solidFill>
              <a:schemeClr val="accent5">
                <a:lumMod val="75000"/>
              </a:schemeClr>
            </a:solidFill>
            <a:prstDash val="dashDot"/>
          </a:ln>
        </p:spPr>
        <p:txBody>
          <a:bodyPr wrap="square">
            <a:spAutoFit/>
          </a:bodyPr>
          <a:lstStyle/>
          <a:p>
            <a:pPr algn="just"/>
            <a:r>
              <a:rPr lang="es-CO" dirty="0">
                <a:latin typeface="Calibri" panose="020F0502020204030204" pitchFamily="34" charset="0"/>
                <a:ea typeface="Calibri" panose="020F0502020204030204" pitchFamily="34" charset="0"/>
                <a:cs typeface="Times New Roman" panose="02020603050405020304" pitchFamily="18" charset="0"/>
              </a:rPr>
              <a:t>Las cuentas quedaran abiertas máximo al 2do día al día hábil de cuando se envié el archivo</a:t>
            </a:r>
          </a:p>
        </p:txBody>
      </p:sp>
      <p:pic>
        <p:nvPicPr>
          <p:cNvPr id="1026" name="Picture 2" descr="Icono De Precaución Para Su Proyecto, Atención, Precaución, Importante PNG  y Vector para Descargar Gratis | Pngtree">
            <a:extLst>
              <a:ext uri="{FF2B5EF4-FFF2-40B4-BE49-F238E27FC236}">
                <a16:creationId xmlns:a16="http://schemas.microsoft.com/office/drawing/2014/main" id="{FC5CE062-D4CE-44FA-A852-ADD73B81C9A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757008">
            <a:off x="8507847" y="241616"/>
            <a:ext cx="625252" cy="62525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Icono Pulgar arriba, comprobado, continuar, activado Gratis de IT Services">
            <a:extLst>
              <a:ext uri="{FF2B5EF4-FFF2-40B4-BE49-F238E27FC236}">
                <a16:creationId xmlns:a16="http://schemas.microsoft.com/office/drawing/2014/main" id="{BF9DC003-88D7-440B-9AF1-7F74ADFE94F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9760" t="22472" r="23121" b="26372"/>
          <a:stretch/>
        </p:blipFill>
        <p:spPr bwMode="auto">
          <a:xfrm rot="20778383">
            <a:off x="-44372" y="1936496"/>
            <a:ext cx="735796" cy="658994"/>
          </a:xfrm>
          <a:prstGeom prst="rect">
            <a:avLst/>
          </a:prstGeom>
          <a:noFill/>
          <a:extLst>
            <a:ext uri="{909E8E84-426E-40DD-AFC4-6F175D3DCCD1}">
              <a14:hiddenFill xmlns:a14="http://schemas.microsoft.com/office/drawing/2010/main">
                <a:solidFill>
                  <a:srgbClr val="FFFFFF"/>
                </a:solidFill>
              </a14:hiddenFill>
            </a:ext>
          </a:extLst>
        </p:spPr>
      </p:pic>
      <p:sp>
        <p:nvSpPr>
          <p:cNvPr id="19" name="Rectángulo 18">
            <a:extLst>
              <a:ext uri="{FF2B5EF4-FFF2-40B4-BE49-F238E27FC236}">
                <a16:creationId xmlns:a16="http://schemas.microsoft.com/office/drawing/2014/main" id="{2084C2DD-725D-40FB-B07A-E113DA0392C6}"/>
              </a:ext>
            </a:extLst>
          </p:cNvPr>
          <p:cNvSpPr/>
          <p:nvPr/>
        </p:nvSpPr>
        <p:spPr>
          <a:xfrm>
            <a:off x="323528" y="2953315"/>
            <a:ext cx="8071354" cy="1200329"/>
          </a:xfrm>
          <a:prstGeom prst="rect">
            <a:avLst/>
          </a:prstGeom>
          <a:noFill/>
          <a:ln>
            <a:noFill/>
            <a:prstDash val="dashDot"/>
          </a:ln>
        </p:spPr>
        <p:txBody>
          <a:bodyPr wrap="square">
            <a:spAutoFit/>
          </a:bodyPr>
          <a:lstStyle/>
          <a:p>
            <a:pPr algn="just"/>
            <a:r>
              <a:rPr lang="es-CO" dirty="0">
                <a:latin typeface="Calibri" panose="020F0502020204030204" pitchFamily="34" charset="0"/>
                <a:cs typeface="Times New Roman" panose="02020603050405020304" pitchFamily="18" charset="0"/>
              </a:rPr>
              <a:t>A cada persona ingresada en el Generador le llegaran dos Mensajes de Texto, el primero indicando la apertura exitosa y su numero de cuenta y el segundo con una clave temporal con vigencia de 72 horas, para que el cliente se Registre en AV Villas APP o Banca Virtual.</a:t>
            </a:r>
          </a:p>
        </p:txBody>
      </p:sp>
      <p:pic>
        <p:nvPicPr>
          <p:cNvPr id="1028" name="Picture 4" descr="Sms - Iconos gratis de interfaz">
            <a:extLst>
              <a:ext uri="{FF2B5EF4-FFF2-40B4-BE49-F238E27FC236}">
                <a16:creationId xmlns:a16="http://schemas.microsoft.com/office/drawing/2014/main" id="{45664B45-D810-405C-A298-EF0057C7A8E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591336">
            <a:off x="8423312" y="2822031"/>
            <a:ext cx="626389" cy="62638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21" name="Imagen 20">
            <a:extLst>
              <a:ext uri="{FF2B5EF4-FFF2-40B4-BE49-F238E27FC236}">
                <a16:creationId xmlns:a16="http://schemas.microsoft.com/office/drawing/2014/main" id="{09A85975-DED4-4B7D-982D-1E959E198BC2}"/>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3380" b="38661"/>
          <a:stretch/>
        </p:blipFill>
        <p:spPr>
          <a:xfrm>
            <a:off x="2615512" y="3944820"/>
            <a:ext cx="1164400" cy="1462233"/>
          </a:xfrm>
          <a:prstGeom prst="rect">
            <a:avLst/>
          </a:prstGeom>
        </p:spPr>
      </p:pic>
      <p:pic>
        <p:nvPicPr>
          <p:cNvPr id="22" name="Imagen 21">
            <a:extLst>
              <a:ext uri="{FF2B5EF4-FFF2-40B4-BE49-F238E27FC236}">
                <a16:creationId xmlns:a16="http://schemas.microsoft.com/office/drawing/2014/main" id="{9CA2D7B9-6FC5-46A9-A51C-6752B9BABB39}"/>
              </a:ext>
            </a:extLst>
          </p:cNvPr>
          <p:cNvPicPr>
            <a:picLocks noChangeAspect="1"/>
          </p:cNvPicPr>
          <p:nvPr/>
        </p:nvPicPr>
        <p:blipFill rotWithShape="1">
          <a:blip r:embed="rId7"/>
          <a:srcRect t="13583" r="1963" b="6579"/>
          <a:stretch/>
        </p:blipFill>
        <p:spPr>
          <a:xfrm>
            <a:off x="3995936" y="3896619"/>
            <a:ext cx="3024336" cy="1558634"/>
          </a:xfrm>
          <a:prstGeom prst="rect">
            <a:avLst/>
          </a:prstGeom>
        </p:spPr>
      </p:pic>
      <p:sp>
        <p:nvSpPr>
          <p:cNvPr id="23" name="Rectángulo 22">
            <a:extLst>
              <a:ext uri="{FF2B5EF4-FFF2-40B4-BE49-F238E27FC236}">
                <a16:creationId xmlns:a16="http://schemas.microsoft.com/office/drawing/2014/main" id="{7BBBF81C-45F2-473D-9F8F-174AB8C2E72A}"/>
              </a:ext>
            </a:extLst>
          </p:cNvPr>
          <p:cNvSpPr/>
          <p:nvPr/>
        </p:nvSpPr>
        <p:spPr>
          <a:xfrm>
            <a:off x="2736303" y="5257775"/>
            <a:ext cx="395537" cy="149278"/>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4" name="Rectángulo 23">
            <a:extLst>
              <a:ext uri="{FF2B5EF4-FFF2-40B4-BE49-F238E27FC236}">
                <a16:creationId xmlns:a16="http://schemas.microsoft.com/office/drawing/2014/main" id="{34A7EB06-F8C1-4FCD-B390-FDF793C34CAA}"/>
              </a:ext>
            </a:extLst>
          </p:cNvPr>
          <p:cNvSpPr/>
          <p:nvPr/>
        </p:nvSpPr>
        <p:spPr>
          <a:xfrm>
            <a:off x="4768181" y="5300509"/>
            <a:ext cx="1027955" cy="15474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779550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echa: pentágono 6">
            <a:extLst>
              <a:ext uri="{FF2B5EF4-FFF2-40B4-BE49-F238E27FC236}">
                <a16:creationId xmlns:a16="http://schemas.microsoft.com/office/drawing/2014/main" id="{2B3487E1-DD5E-4D51-861A-7329828EB849}"/>
              </a:ext>
            </a:extLst>
          </p:cNvPr>
          <p:cNvSpPr/>
          <p:nvPr/>
        </p:nvSpPr>
        <p:spPr>
          <a:xfrm>
            <a:off x="0" y="0"/>
            <a:ext cx="3744416" cy="638353"/>
          </a:xfrm>
          <a:prstGeom prst="homePlate">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Rectángulo 7">
            <a:extLst>
              <a:ext uri="{FF2B5EF4-FFF2-40B4-BE49-F238E27FC236}">
                <a16:creationId xmlns:a16="http://schemas.microsoft.com/office/drawing/2014/main" id="{67B906BA-F5FC-4E86-84A9-A10D8E32343B}"/>
              </a:ext>
            </a:extLst>
          </p:cNvPr>
          <p:cNvSpPr/>
          <p:nvPr/>
        </p:nvSpPr>
        <p:spPr>
          <a:xfrm>
            <a:off x="94940" y="863337"/>
            <a:ext cx="8797539" cy="4370427"/>
          </a:xfrm>
          <a:prstGeom prst="rect">
            <a:avLst/>
          </a:prstGeom>
        </p:spPr>
        <p:txBody>
          <a:bodyPr wrap="square">
            <a:spAutoFit/>
          </a:bodyPr>
          <a:lstStyle/>
          <a:p>
            <a:pPr marL="285750" indent="-285750" algn="just">
              <a:spcAft>
                <a:spcPts val="0"/>
              </a:spcAft>
              <a:buFontTx/>
              <a:buChar char="-"/>
            </a:pPr>
            <a:r>
              <a:rPr lang="es-CO" sz="1600" b="1" dirty="0">
                <a:latin typeface="Calibri" panose="020F0502020204030204" pitchFamily="34" charset="0"/>
                <a:ea typeface="Calibri" panose="020F0502020204030204" pitchFamily="34" charset="0"/>
                <a:cs typeface="Times New Roman" panose="02020603050405020304" pitchFamily="18" charset="0"/>
              </a:rPr>
              <a:t>¿Puedo enviar el archivo Generador solo con una persona?</a:t>
            </a:r>
          </a:p>
          <a:p>
            <a:pPr lvl="1" algn="just"/>
            <a:r>
              <a:rPr lang="es-CO" sz="16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rPr>
              <a:t>Si, se puede enviar mínimo con un registro y no posee limite máximo.</a:t>
            </a:r>
          </a:p>
          <a:p>
            <a:pPr marL="285750" indent="-285750" algn="just">
              <a:buFontTx/>
              <a:buChar char="-"/>
            </a:pPr>
            <a:r>
              <a:rPr lang="es-CO" sz="1600" b="1" dirty="0">
                <a:latin typeface="Calibri" panose="020F0502020204030204" pitchFamily="34" charset="0"/>
                <a:ea typeface="Calibri" panose="020F0502020204030204" pitchFamily="34" charset="0"/>
                <a:cs typeface="Times New Roman" panose="02020603050405020304" pitchFamily="18" charset="0"/>
              </a:rPr>
              <a:t>¿Qué pasa si envió el archivo Generador después de las 11:00 am?</a:t>
            </a:r>
          </a:p>
          <a:p>
            <a:pPr lvl="1" algn="just"/>
            <a:r>
              <a:rPr lang="es-CO" sz="16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rPr>
              <a:t>El archivo se tramitará al otro día hábil, y desde allí correrán los 2 días máximos para la apertura de la cuenta (s)</a:t>
            </a:r>
          </a:p>
          <a:p>
            <a:pPr marL="285750" indent="-285750" algn="just">
              <a:buFontTx/>
              <a:buChar char="-"/>
            </a:pPr>
            <a:r>
              <a:rPr lang="es-CO" sz="1600" b="1" dirty="0">
                <a:latin typeface="Calibri" panose="020F0502020204030204" pitchFamily="34" charset="0"/>
                <a:ea typeface="Calibri" panose="020F0502020204030204" pitchFamily="34" charset="0"/>
                <a:cs typeface="Times New Roman" panose="02020603050405020304" pitchFamily="18" charset="0"/>
              </a:rPr>
              <a:t>¿Puedo enviar el Generador cualquier día de la semana?</a:t>
            </a:r>
          </a:p>
          <a:p>
            <a:pPr lvl="1" algn="just"/>
            <a:r>
              <a:rPr lang="es-CO" sz="16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rPr>
              <a:t>Únicamente se recibirán días hábiles de Lunes a Viernes antes de las 11 de la mañana.</a:t>
            </a:r>
          </a:p>
          <a:p>
            <a:pPr lvl="1" algn="just"/>
            <a:r>
              <a:rPr lang="es-CO" sz="16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rPr>
              <a:t>No aplica para días festivos y fines de semana.</a:t>
            </a:r>
          </a:p>
          <a:p>
            <a:pPr marL="285750" indent="-285750" algn="just">
              <a:spcAft>
                <a:spcPts val="0"/>
              </a:spcAft>
              <a:buFontTx/>
              <a:buChar char="-"/>
            </a:pPr>
            <a:r>
              <a:rPr lang="es-CO" sz="1600" b="1" dirty="0">
                <a:latin typeface="Calibri" panose="020F0502020204030204" pitchFamily="34" charset="0"/>
                <a:ea typeface="Calibri" panose="020F0502020204030204" pitchFamily="34" charset="0"/>
                <a:cs typeface="Times New Roman" panose="02020603050405020304" pitchFamily="18" charset="0"/>
              </a:rPr>
              <a:t>¿La cuenta (s) cuando quedan abiertas?</a:t>
            </a:r>
          </a:p>
          <a:p>
            <a:pPr lvl="1" algn="just"/>
            <a:r>
              <a:rPr lang="es-CO" sz="16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rPr>
              <a:t>Quedan abiertas máximo al 2do día hábil de recibido el archivo generador en el Banco</a:t>
            </a:r>
          </a:p>
          <a:p>
            <a:pPr marL="285750" indent="-285750" algn="just">
              <a:spcAft>
                <a:spcPts val="0"/>
              </a:spcAft>
              <a:buFontTx/>
              <a:buChar char="-"/>
            </a:pPr>
            <a:r>
              <a:rPr lang="es-CO" sz="1600" b="1" dirty="0">
                <a:latin typeface="Calibri" panose="020F0502020204030204" pitchFamily="34" charset="0"/>
                <a:ea typeface="Calibri" panose="020F0502020204030204" pitchFamily="34" charset="0"/>
                <a:cs typeface="Times New Roman" panose="02020603050405020304" pitchFamily="18" charset="0"/>
              </a:rPr>
              <a:t>¿Cómo el empleado sabrá que la cuenta quedo abierta?</a:t>
            </a:r>
          </a:p>
          <a:p>
            <a:pPr lvl="1" algn="just"/>
            <a:r>
              <a:rPr lang="es-CO" sz="16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rPr>
              <a:t>El banco envía automáticamente al numero celular de cada registro ingresado en el Generador, un mensaje de texto indicando la apertura con el numero de su cuenta, también se puede comunicar con el Gerente Comercial de la oficina  o el Contac Center de AV Villas y solicitar información. </a:t>
            </a:r>
            <a:r>
              <a:rPr lang="es-CO" sz="1600" dirty="0">
                <a:latin typeface="Calibri" panose="020F0502020204030204" pitchFamily="34" charset="0"/>
                <a:ea typeface="Calibri" panose="020F0502020204030204" pitchFamily="34" charset="0"/>
                <a:cs typeface="Times New Roman" panose="02020603050405020304" pitchFamily="18" charset="0"/>
              </a:rPr>
              <a:t> </a:t>
            </a:r>
          </a:p>
          <a:p>
            <a:pPr marL="285750" indent="-285750" algn="just">
              <a:spcAft>
                <a:spcPts val="0"/>
              </a:spcAft>
              <a:buFontTx/>
              <a:buChar char="-"/>
            </a:pPr>
            <a:r>
              <a:rPr lang="es-CO" sz="1600" b="1" dirty="0">
                <a:latin typeface="Calibri" panose="020F0502020204030204" pitchFamily="34" charset="0"/>
                <a:ea typeface="Calibri" panose="020F0502020204030204" pitchFamily="34" charset="0"/>
                <a:cs typeface="Times New Roman" panose="02020603050405020304" pitchFamily="18" charset="0"/>
              </a:rPr>
              <a:t>¿La cuenta queda activa inmediatamente se reciba el mensaje de texto? </a:t>
            </a:r>
          </a:p>
          <a:p>
            <a:pPr lvl="1" algn="just"/>
            <a:r>
              <a:rPr lang="es-CO" sz="16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rPr>
              <a:t>Si, la cuenta queda activa y lista para ser usada, el cliente debe registrarse a los canales digitales para poder consultar y usar su cuenta</a:t>
            </a:r>
            <a:endParaRPr lang="es-CO"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ángulo 8">
            <a:extLst>
              <a:ext uri="{FF2B5EF4-FFF2-40B4-BE49-F238E27FC236}">
                <a16:creationId xmlns:a16="http://schemas.microsoft.com/office/drawing/2014/main" id="{D65AADA9-3FDD-437D-B30F-E6352BFD5FCF}"/>
              </a:ext>
            </a:extLst>
          </p:cNvPr>
          <p:cNvSpPr/>
          <p:nvPr/>
        </p:nvSpPr>
        <p:spPr>
          <a:xfrm>
            <a:off x="100258" y="118097"/>
            <a:ext cx="3644157" cy="369332"/>
          </a:xfrm>
          <a:prstGeom prst="rect">
            <a:avLst/>
          </a:prstGeom>
        </p:spPr>
        <p:txBody>
          <a:bodyPr wrap="square">
            <a:spAutoFit/>
          </a:bodyPr>
          <a:lstStyle/>
          <a:p>
            <a:pPr algn="just">
              <a:spcAft>
                <a:spcPts val="0"/>
              </a:spcAft>
            </a:pPr>
            <a:r>
              <a:rPr lang="es-CO" b="1" dirty="0">
                <a:latin typeface="Calibri" panose="020F0502020204030204" pitchFamily="34" charset="0"/>
                <a:ea typeface="Calibri" panose="020F0502020204030204" pitchFamily="34" charset="0"/>
                <a:cs typeface="Times New Roman" panose="02020603050405020304" pitchFamily="18" charset="0"/>
              </a:rPr>
              <a:t>PREGUNTAS FRECUENTES</a:t>
            </a:r>
          </a:p>
        </p:txBody>
      </p:sp>
      <p:cxnSp>
        <p:nvCxnSpPr>
          <p:cNvPr id="10" name="Conector recto 9">
            <a:extLst>
              <a:ext uri="{FF2B5EF4-FFF2-40B4-BE49-F238E27FC236}">
                <a16:creationId xmlns:a16="http://schemas.microsoft.com/office/drawing/2014/main" id="{076FB782-EE11-467E-BD39-276A26A68C81}"/>
              </a:ext>
            </a:extLst>
          </p:cNvPr>
          <p:cNvCxnSpPr/>
          <p:nvPr/>
        </p:nvCxnSpPr>
        <p:spPr>
          <a:xfrm>
            <a:off x="179512" y="481236"/>
            <a:ext cx="108012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3074" name="Picture 2" descr="ICONO Preguntas Frecuentes - Portal SAT">
            <a:extLst>
              <a:ext uri="{FF2B5EF4-FFF2-40B4-BE49-F238E27FC236}">
                <a16:creationId xmlns:a16="http://schemas.microsoft.com/office/drawing/2014/main" id="{2894A746-C1D2-4DA7-ABB4-D97CB546723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3160" y="113352"/>
            <a:ext cx="783530" cy="7835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9545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512878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4919</TotalTime>
  <Words>943</Words>
  <Application>Microsoft Office PowerPoint</Application>
  <PresentationFormat>Presentación en pantalla (16:10)</PresentationFormat>
  <Paragraphs>86</Paragraphs>
  <Slides>9</Slides>
  <Notes>5</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9</vt:i4>
      </vt:variant>
    </vt:vector>
  </HeadingPairs>
  <TitlesOfParts>
    <vt:vector size="13" baseType="lpstr">
      <vt:lpstr>Arial</vt:lpstr>
      <vt:lpstr>Calibri</vt:lpstr>
      <vt:lpstr>Tema de Office</vt:lpstr>
      <vt:lpstr>Diseño personalizado</vt:lpstr>
      <vt:lpstr>PASO A PASO  ABRIR DEPOSITO DE BAJO MONTO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Natalia Alejandra Castillo Martinez</dc:creator>
  <cp:lastModifiedBy>Denisis Del Carmen Palermo Vidal</cp:lastModifiedBy>
  <cp:revision>629</cp:revision>
  <dcterms:created xsi:type="dcterms:W3CDTF">2018-12-11T16:31:21Z</dcterms:created>
  <dcterms:modified xsi:type="dcterms:W3CDTF">2021-09-15T22:01:43Z</dcterms:modified>
</cp:coreProperties>
</file>